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8" r:id="rId3"/>
    <p:sldId id="299" r:id="rId4"/>
    <p:sldId id="258" r:id="rId5"/>
    <p:sldId id="295" r:id="rId6"/>
    <p:sldId id="296" r:id="rId7"/>
    <p:sldId id="297" r:id="rId8"/>
    <p:sldId id="276" r:id="rId9"/>
    <p:sldId id="269" r:id="rId10"/>
    <p:sldId id="273" r:id="rId11"/>
    <p:sldId id="274" r:id="rId12"/>
    <p:sldId id="294" r:id="rId13"/>
    <p:sldId id="266" r:id="rId14"/>
    <p:sldId id="277" r:id="rId15"/>
    <p:sldId id="279" r:id="rId16"/>
    <p:sldId id="280" r:id="rId17"/>
    <p:sldId id="281" r:id="rId18"/>
    <p:sldId id="282" r:id="rId19"/>
    <p:sldId id="283" r:id="rId20"/>
    <p:sldId id="287" r:id="rId21"/>
    <p:sldId id="288" r:id="rId22"/>
    <p:sldId id="28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e4L62JuPvYm5tdP3KwSNIQ==" hashData="T89kN4ETOC6He8c3GmVpIDicyPk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6396"/>
    <a:srgbClr val="8CB548"/>
    <a:srgbClr val="E9EDF4"/>
    <a:srgbClr val="CC99FF"/>
    <a:srgbClr val="F69C64"/>
    <a:srgbClr val="A5D777"/>
    <a:srgbClr val="98D264"/>
    <a:srgbClr val="87CA4A"/>
    <a:srgbClr val="9BBB59"/>
    <a:srgbClr val="85A7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06" autoAdjust="0"/>
    <p:restoredTop sz="94660"/>
  </p:normalViewPr>
  <p:slideViewPr>
    <p:cSldViewPr>
      <p:cViewPr varScale="1">
        <p:scale>
          <a:sx n="182" d="100"/>
          <a:sy n="182" d="100"/>
        </p:scale>
        <p:origin x="-27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Relationship Id="rId3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Relationship Id="rId2" Type="http://schemas.microsoft.com/office/2011/relationships/chartColorStyle" Target="colors1.xml"/><Relationship Id="rId3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Relationship Id="rId2" Type="http://schemas.microsoft.com/office/2011/relationships/chartColorStyle" Target="colors2.xml"/><Relationship Id="rId3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Relationship Id="rId2" Type="http://schemas.microsoft.com/office/2011/relationships/chartColorStyle" Target="colors3.xml"/><Relationship Id="rId3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37474946313529"/>
          <c:y val="0.0228282480314961"/>
          <c:w val="0.909898592221427"/>
          <c:h val="0.82618159448818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rgbClr val="619B2D"/>
              </a:solidFill>
              <a:round/>
            </a:ln>
            <a:effectLst/>
          </c:spPr>
          <c:marker>
            <c:symbol val="none"/>
          </c:marker>
          <c:cat>
            <c:strRef>
              <c:f>Sheet1!$A$2:$A$84</c:f>
              <c:strCache>
                <c:ptCount val="83"/>
                <c:pt idx="0">
                  <c:v>June 2008</c:v>
                </c:pt>
                <c:pt idx="12">
                  <c:v>June 2009</c:v>
                </c:pt>
                <c:pt idx="24">
                  <c:v>June 2010</c:v>
                </c:pt>
                <c:pt idx="36">
                  <c:v>June 2011</c:v>
                </c:pt>
                <c:pt idx="48">
                  <c:v>June 2012</c:v>
                </c:pt>
                <c:pt idx="60">
                  <c:v>June 2013</c:v>
                </c:pt>
                <c:pt idx="72">
                  <c:v>June 2014</c:v>
                </c:pt>
                <c:pt idx="82">
                  <c:v>April 2015</c:v>
                </c:pt>
              </c:strCache>
            </c:strRef>
          </c:cat>
          <c:val>
            <c:numRef>
              <c:f>Sheet1!$B$2:$B$84</c:f>
              <c:numCache>
                <c:formatCode>#,##0.0</c:formatCode>
                <c:ptCount val="83"/>
                <c:pt idx="0">
                  <c:v>34.8</c:v>
                </c:pt>
                <c:pt idx="1">
                  <c:v>36.6</c:v>
                </c:pt>
                <c:pt idx="2">
                  <c:v>36.6</c:v>
                </c:pt>
                <c:pt idx="3">
                  <c:v>37.0</c:v>
                </c:pt>
                <c:pt idx="4" formatCode="0.0">
                  <c:v>35.90833610096313</c:v>
                </c:pt>
                <c:pt idx="5" formatCode="0.0">
                  <c:v>35.7014208525115</c:v>
                </c:pt>
                <c:pt idx="6" formatCode="0.0">
                  <c:v>35.13926743335768</c:v>
                </c:pt>
                <c:pt idx="7" formatCode="0.0">
                  <c:v>35.73394187529362</c:v>
                </c:pt>
                <c:pt idx="8" formatCode="0.0">
                  <c:v>35.81738838536418</c:v>
                </c:pt>
                <c:pt idx="9" formatCode="0.0">
                  <c:v>35.63318777292576</c:v>
                </c:pt>
                <c:pt idx="10" formatCode="0.0">
                  <c:v>35.8391959798995</c:v>
                </c:pt>
                <c:pt idx="11" formatCode="0.0">
                  <c:v>36.12734233326617</c:v>
                </c:pt>
                <c:pt idx="12" formatCode="0.0">
                  <c:v>36.01286173633439</c:v>
                </c:pt>
                <c:pt idx="13" formatCode="0.0">
                  <c:v>36.48228293210711</c:v>
                </c:pt>
                <c:pt idx="14" formatCode="0.0">
                  <c:v>35.02112580073601</c:v>
                </c:pt>
                <c:pt idx="15" formatCode="0.0">
                  <c:v>34.3197670481479</c:v>
                </c:pt>
                <c:pt idx="16" formatCode="0.0">
                  <c:v>34.04559373936713</c:v>
                </c:pt>
                <c:pt idx="17" formatCode="0.0">
                  <c:v>33.51271357459976</c:v>
                </c:pt>
                <c:pt idx="18" formatCode="0.0">
                  <c:v>33.38470816859881</c:v>
                </c:pt>
                <c:pt idx="19" formatCode="0.0">
                  <c:v>34.05522468868433</c:v>
                </c:pt>
                <c:pt idx="20" formatCode="0.0">
                  <c:v>34.2243823410288</c:v>
                </c:pt>
                <c:pt idx="21" formatCode="0.0">
                  <c:v>35.16012327482246</c:v>
                </c:pt>
                <c:pt idx="22">
                  <c:v>34.5</c:v>
                </c:pt>
                <c:pt idx="23">
                  <c:v>34.1</c:v>
                </c:pt>
                <c:pt idx="24">
                  <c:v>33.7</c:v>
                </c:pt>
                <c:pt idx="25">
                  <c:v>33.2</c:v>
                </c:pt>
                <c:pt idx="26">
                  <c:v>34.1</c:v>
                </c:pt>
                <c:pt idx="27">
                  <c:v>34.0</c:v>
                </c:pt>
                <c:pt idx="28">
                  <c:v>33.5</c:v>
                </c:pt>
                <c:pt idx="29">
                  <c:v>33.5</c:v>
                </c:pt>
                <c:pt idx="30">
                  <c:v>32.9</c:v>
                </c:pt>
                <c:pt idx="31">
                  <c:v>31.6</c:v>
                </c:pt>
                <c:pt idx="32">
                  <c:v>31.7</c:v>
                </c:pt>
                <c:pt idx="33">
                  <c:v>32.2</c:v>
                </c:pt>
                <c:pt idx="34">
                  <c:v>31.6</c:v>
                </c:pt>
                <c:pt idx="35">
                  <c:v>32.2</c:v>
                </c:pt>
                <c:pt idx="36">
                  <c:v>32.8</c:v>
                </c:pt>
                <c:pt idx="37">
                  <c:v>33.0</c:v>
                </c:pt>
                <c:pt idx="38">
                  <c:v>32.4</c:v>
                </c:pt>
                <c:pt idx="39">
                  <c:v>32.6</c:v>
                </c:pt>
                <c:pt idx="40">
                  <c:v>32.8</c:v>
                </c:pt>
                <c:pt idx="41">
                  <c:v>32.1</c:v>
                </c:pt>
                <c:pt idx="42">
                  <c:v>32.1</c:v>
                </c:pt>
                <c:pt idx="43">
                  <c:v>31.1</c:v>
                </c:pt>
                <c:pt idx="44">
                  <c:v>30.4</c:v>
                </c:pt>
                <c:pt idx="45">
                  <c:v>31.1</c:v>
                </c:pt>
                <c:pt idx="46">
                  <c:v>31.2</c:v>
                </c:pt>
                <c:pt idx="47">
                  <c:v>31.9</c:v>
                </c:pt>
                <c:pt idx="48">
                  <c:v>31.9</c:v>
                </c:pt>
                <c:pt idx="49">
                  <c:v>31.5</c:v>
                </c:pt>
                <c:pt idx="50">
                  <c:v>31.9</c:v>
                </c:pt>
                <c:pt idx="51">
                  <c:v>32.5</c:v>
                </c:pt>
                <c:pt idx="52">
                  <c:v>33.0</c:v>
                </c:pt>
                <c:pt idx="53">
                  <c:v>31.6</c:v>
                </c:pt>
                <c:pt idx="54">
                  <c:v>31.4</c:v>
                </c:pt>
                <c:pt idx="55">
                  <c:v>31.7</c:v>
                </c:pt>
                <c:pt idx="56">
                  <c:v>31.8</c:v>
                </c:pt>
                <c:pt idx="57">
                  <c:v>31.8</c:v>
                </c:pt>
                <c:pt idx="58">
                  <c:v>31.8</c:v>
                </c:pt>
                <c:pt idx="59">
                  <c:v>32.1</c:v>
                </c:pt>
                <c:pt idx="60">
                  <c:v>31.4</c:v>
                </c:pt>
                <c:pt idx="61">
                  <c:v>31.7</c:v>
                </c:pt>
                <c:pt idx="62">
                  <c:v>31.4</c:v>
                </c:pt>
                <c:pt idx="63">
                  <c:v>32.5</c:v>
                </c:pt>
                <c:pt idx="64">
                  <c:v>31.3</c:v>
                </c:pt>
                <c:pt idx="65">
                  <c:v>30.7</c:v>
                </c:pt>
                <c:pt idx="66">
                  <c:v>29.1</c:v>
                </c:pt>
                <c:pt idx="67">
                  <c:v>28.3</c:v>
                </c:pt>
                <c:pt idx="68">
                  <c:v>29.5</c:v>
                </c:pt>
                <c:pt idx="69">
                  <c:v>30.4</c:v>
                </c:pt>
                <c:pt idx="70">
                  <c:v>29.4</c:v>
                </c:pt>
                <c:pt idx="71">
                  <c:v>30.1</c:v>
                </c:pt>
                <c:pt idx="72">
                  <c:v>29.9</c:v>
                </c:pt>
                <c:pt idx="73">
                  <c:v>30.2</c:v>
                </c:pt>
                <c:pt idx="74">
                  <c:v>30.7</c:v>
                </c:pt>
                <c:pt idx="75">
                  <c:v>31.1</c:v>
                </c:pt>
                <c:pt idx="76">
                  <c:v>30.9</c:v>
                </c:pt>
                <c:pt idx="77">
                  <c:v>30.4</c:v>
                </c:pt>
                <c:pt idx="78">
                  <c:v>31.7</c:v>
                </c:pt>
                <c:pt idx="79">
                  <c:v>30.8</c:v>
                </c:pt>
                <c:pt idx="80">
                  <c:v>31.1</c:v>
                </c:pt>
                <c:pt idx="81">
                  <c:v>31.1</c:v>
                </c:pt>
                <c:pt idx="82">
                  <c:v>30.1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6659512"/>
        <c:axId val="2096663256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Sheet1!$A$2:$A$84</c:f>
              <c:strCache>
                <c:ptCount val="83"/>
                <c:pt idx="0">
                  <c:v>June 2008</c:v>
                </c:pt>
                <c:pt idx="12">
                  <c:v>June 2009</c:v>
                </c:pt>
                <c:pt idx="24">
                  <c:v>June 2010</c:v>
                </c:pt>
                <c:pt idx="36">
                  <c:v>June 2011</c:v>
                </c:pt>
                <c:pt idx="48">
                  <c:v>June 2012</c:v>
                </c:pt>
                <c:pt idx="60">
                  <c:v>June 2013</c:v>
                </c:pt>
                <c:pt idx="72">
                  <c:v>June 2014</c:v>
                </c:pt>
                <c:pt idx="82">
                  <c:v>April 2015</c:v>
                </c:pt>
              </c:strCache>
            </c:strRef>
          </c:cat>
          <c:val>
            <c:numRef>
              <c:f>Sheet1!$C$2:$C$84</c:f>
              <c:numCache>
                <c:formatCode>#,##0.0</c:formatCode>
                <c:ptCount val="83"/>
                <c:pt idx="0">
                  <c:v>79.4</c:v>
                </c:pt>
                <c:pt idx="1">
                  <c:v>79.5</c:v>
                </c:pt>
                <c:pt idx="2">
                  <c:v>78.9</c:v>
                </c:pt>
                <c:pt idx="3">
                  <c:v>78.3</c:v>
                </c:pt>
                <c:pt idx="4" formatCode="0.0">
                  <c:v>78.6141005930156</c:v>
                </c:pt>
                <c:pt idx="5" formatCode="0.0">
                  <c:v>78.32097655136103</c:v>
                </c:pt>
                <c:pt idx="6" formatCode="0.0">
                  <c:v>78.17899830658008</c:v>
                </c:pt>
                <c:pt idx="7" formatCode="0.0">
                  <c:v>77.7438639445326</c:v>
                </c:pt>
                <c:pt idx="8" formatCode="0.0">
                  <c:v>77.92843939069807</c:v>
                </c:pt>
                <c:pt idx="9" formatCode="0.0">
                  <c:v>77.82522653890218</c:v>
                </c:pt>
                <c:pt idx="10" formatCode="0.0">
                  <c:v>77.85833278534008</c:v>
                </c:pt>
                <c:pt idx="11" formatCode="0.0">
                  <c:v>77.97456434738336</c:v>
                </c:pt>
                <c:pt idx="12" formatCode="0.0">
                  <c:v>78.8892536660101</c:v>
                </c:pt>
                <c:pt idx="13" formatCode="0.0">
                  <c:v>78.88214701175849</c:v>
                </c:pt>
                <c:pt idx="14" formatCode="0.0">
                  <c:v>78.09483294610425</c:v>
                </c:pt>
                <c:pt idx="15" formatCode="0.0">
                  <c:v>77.3591695199878</c:v>
                </c:pt>
                <c:pt idx="16" formatCode="0.0">
                  <c:v>77.29508062803273</c:v>
                </c:pt>
                <c:pt idx="17" formatCode="0.0">
                  <c:v>77.26101569351618</c:v>
                </c:pt>
                <c:pt idx="18" formatCode="0.0">
                  <c:v>76.80176868747924</c:v>
                </c:pt>
                <c:pt idx="19" formatCode="0.0">
                  <c:v>76.90246983490874</c:v>
                </c:pt>
                <c:pt idx="20" formatCode="0.0">
                  <c:v>76.98239923370811</c:v>
                </c:pt>
                <c:pt idx="21" formatCode="0.0">
                  <c:v>77.15190700104489</c:v>
                </c:pt>
                <c:pt idx="22">
                  <c:v>77.3</c:v>
                </c:pt>
                <c:pt idx="23">
                  <c:v>77.2</c:v>
                </c:pt>
                <c:pt idx="24">
                  <c:v>77.7</c:v>
                </c:pt>
                <c:pt idx="25">
                  <c:v>77.9</c:v>
                </c:pt>
                <c:pt idx="26">
                  <c:v>77.3</c:v>
                </c:pt>
                <c:pt idx="27">
                  <c:v>76.8</c:v>
                </c:pt>
                <c:pt idx="28">
                  <c:v>76.7</c:v>
                </c:pt>
                <c:pt idx="29">
                  <c:v>76.7</c:v>
                </c:pt>
                <c:pt idx="30">
                  <c:v>76.5</c:v>
                </c:pt>
                <c:pt idx="31">
                  <c:v>76.4</c:v>
                </c:pt>
                <c:pt idx="32">
                  <c:v>76.4</c:v>
                </c:pt>
                <c:pt idx="33">
                  <c:v>76.6</c:v>
                </c:pt>
                <c:pt idx="34">
                  <c:v>76.4</c:v>
                </c:pt>
                <c:pt idx="35">
                  <c:v>76.7</c:v>
                </c:pt>
                <c:pt idx="36">
                  <c:v>77.2</c:v>
                </c:pt>
                <c:pt idx="37">
                  <c:v>77.2</c:v>
                </c:pt>
                <c:pt idx="38">
                  <c:v>77.0</c:v>
                </c:pt>
                <c:pt idx="39">
                  <c:v>76.6</c:v>
                </c:pt>
                <c:pt idx="40">
                  <c:v>76.5</c:v>
                </c:pt>
                <c:pt idx="41">
                  <c:v>76.4</c:v>
                </c:pt>
                <c:pt idx="42">
                  <c:v>76.2</c:v>
                </c:pt>
                <c:pt idx="43">
                  <c:v>76.0</c:v>
                </c:pt>
                <c:pt idx="44">
                  <c:v>76.3</c:v>
                </c:pt>
                <c:pt idx="45">
                  <c:v>76.3</c:v>
                </c:pt>
                <c:pt idx="46">
                  <c:v>76.1</c:v>
                </c:pt>
                <c:pt idx="47">
                  <c:v>76.5</c:v>
                </c:pt>
                <c:pt idx="48">
                  <c:v>77.2</c:v>
                </c:pt>
                <c:pt idx="49">
                  <c:v>77.4</c:v>
                </c:pt>
                <c:pt idx="50">
                  <c:v>76.6</c:v>
                </c:pt>
                <c:pt idx="51">
                  <c:v>76.4</c:v>
                </c:pt>
                <c:pt idx="52">
                  <c:v>76.7</c:v>
                </c:pt>
                <c:pt idx="53">
                  <c:v>76.4</c:v>
                </c:pt>
                <c:pt idx="54">
                  <c:v>76.4</c:v>
                </c:pt>
                <c:pt idx="55">
                  <c:v>76.1</c:v>
                </c:pt>
                <c:pt idx="56">
                  <c:v>76.0</c:v>
                </c:pt>
                <c:pt idx="57">
                  <c:v>75.9</c:v>
                </c:pt>
                <c:pt idx="58">
                  <c:v>75.9</c:v>
                </c:pt>
                <c:pt idx="59">
                  <c:v>76.3</c:v>
                </c:pt>
                <c:pt idx="60">
                  <c:v>77.1</c:v>
                </c:pt>
                <c:pt idx="61">
                  <c:v>77.2</c:v>
                </c:pt>
                <c:pt idx="62">
                  <c:v>76.5</c:v>
                </c:pt>
                <c:pt idx="63">
                  <c:v>76.1</c:v>
                </c:pt>
                <c:pt idx="64">
                  <c:v>75.9</c:v>
                </c:pt>
                <c:pt idx="65">
                  <c:v>75.9</c:v>
                </c:pt>
                <c:pt idx="66">
                  <c:v>75.7</c:v>
                </c:pt>
                <c:pt idx="67">
                  <c:v>75.6</c:v>
                </c:pt>
                <c:pt idx="68">
                  <c:v>75.9</c:v>
                </c:pt>
                <c:pt idx="69">
                  <c:v>76.2</c:v>
                </c:pt>
                <c:pt idx="70">
                  <c:v>75.7</c:v>
                </c:pt>
                <c:pt idx="71">
                  <c:v>76.2</c:v>
                </c:pt>
                <c:pt idx="72">
                  <c:v>76.9</c:v>
                </c:pt>
                <c:pt idx="73">
                  <c:v>77.2</c:v>
                </c:pt>
                <c:pt idx="74">
                  <c:v>76.5</c:v>
                </c:pt>
                <c:pt idx="75">
                  <c:v>76.2</c:v>
                </c:pt>
                <c:pt idx="76">
                  <c:v>76.5</c:v>
                </c:pt>
                <c:pt idx="77">
                  <c:v>76.3</c:v>
                </c:pt>
                <c:pt idx="78">
                  <c:v>75.7</c:v>
                </c:pt>
                <c:pt idx="79">
                  <c:v>75.7</c:v>
                </c:pt>
                <c:pt idx="80">
                  <c:v>75.7</c:v>
                </c:pt>
                <c:pt idx="81">
                  <c:v>75.8</c:v>
                </c:pt>
                <c:pt idx="82">
                  <c:v>75.9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6670568"/>
        <c:axId val="2096666968"/>
      </c:lineChart>
      <c:catAx>
        <c:axId val="209665951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6663256"/>
        <c:crosses val="autoZero"/>
        <c:auto val="1"/>
        <c:lblAlgn val="ctr"/>
        <c:lblOffset val="100"/>
        <c:noMultiLvlLbl val="0"/>
      </c:catAx>
      <c:valAx>
        <c:axId val="2096663256"/>
        <c:scaling>
          <c:orientation val="minMax"/>
          <c:max val="45.0"/>
          <c:min val="25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619B2D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6659512"/>
        <c:crossesAt val="1.0"/>
        <c:crossBetween val="between"/>
      </c:valAx>
      <c:valAx>
        <c:axId val="2096666968"/>
        <c:scaling>
          <c:orientation val="minMax"/>
          <c:max val="80.0"/>
          <c:min val="60.0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6670568"/>
        <c:crosses val="max"/>
        <c:crossBetween val="between"/>
      </c:valAx>
      <c:catAx>
        <c:axId val="2096670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96666968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36194784162618"/>
          <c:y val="0.0414507772020725"/>
          <c:w val="0.960992907801418"/>
          <c:h val="0.8214328260780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</c:v>
                </c:pt>
              </c:strCache>
            </c:strRef>
          </c:tx>
          <c:spPr>
            <a:solidFill>
              <a:srgbClr val="0069B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19B2D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4F81BD"/>
              </a:solidFill>
              <a:ln>
                <a:solidFill>
                  <a:srgbClr val="85A7D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69C64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9BBB59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B9D08A"/>
              </a:solidFill>
              <a:ln>
                <a:noFill/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619B2D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People with Disabilities</c:v>
                </c:pt>
                <c:pt idx="1">
                  <c:v>People without Disabilities</c:v>
                </c:pt>
              </c:strCache>
            </c:strRef>
          </c:cat>
          <c:val>
            <c:numRef>
              <c:f>Sheet1!$B$2:$B$3</c:f>
              <c:numCache>
                <c:formatCode>"$"#,##0</c:formatCode>
                <c:ptCount val="2"/>
                <c:pt idx="0">
                  <c:v>20785.0</c:v>
                </c:pt>
                <c:pt idx="1">
                  <c:v>30728.0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1"/>
        <c:overlap val="-6"/>
        <c:axId val="1863849704"/>
        <c:axId val="1863853192"/>
      </c:barChart>
      <c:dateAx>
        <c:axId val="1863849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3853192"/>
        <c:crosses val="autoZero"/>
        <c:auto val="0"/>
        <c:lblOffset val="100"/>
        <c:baseTimeUnit val="days"/>
      </c:dateAx>
      <c:valAx>
        <c:axId val="18638531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out"/>
        <c:minorTickMark val="none"/>
        <c:tickLblPos val="nextTo"/>
        <c:crossAx val="186384970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>
              <a:lumMod val="65000"/>
              <a:lumOff val="35000"/>
            </a:schemeClr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6194784162618"/>
          <c:y val="0.0414507772020725"/>
          <c:w val="0.960992907801418"/>
          <c:h val="0.8214328260780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</c:v>
                </c:pt>
              </c:strCache>
            </c:strRef>
          </c:tx>
          <c:spPr>
            <a:solidFill>
              <a:srgbClr val="0069B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CCFE6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85A7D1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4F81BD"/>
              </a:solidFill>
              <a:ln>
                <a:solidFill>
                  <a:srgbClr val="85A7D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69C64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9BBB59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B9D08A"/>
              </a:solidFill>
              <a:ln>
                <a:noFill/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42.6%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lang="en-US"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 algn="ctr" rtl="0">
                    <a:defRPr lang="en-US" sz="1800" b="1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Start with workers</c:v>
                </c:pt>
                <c:pt idx="1">
                  <c:v>Add non-workers looking for work</c:v>
                </c:pt>
                <c:pt idx="2">
                  <c:v>Add former workers (post-onset)</c:v>
                </c:pt>
              </c:strCache>
            </c:strRef>
          </c:cat>
          <c:val>
            <c:numRef>
              <c:f>Sheet1!$B$2:$B$4</c:f>
              <c:numCache>
                <c:formatCode>0.000</c:formatCode>
                <c:ptCount val="3"/>
                <c:pt idx="0">
                  <c:v>0.426</c:v>
                </c:pt>
                <c:pt idx="1">
                  <c:v>0.513</c:v>
                </c:pt>
                <c:pt idx="2">
                  <c:v>0.684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1"/>
        <c:overlap val="-6"/>
        <c:axId val="1863680984"/>
        <c:axId val="1863593400"/>
      </c:barChart>
      <c:dateAx>
        <c:axId val="1863680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3593400"/>
        <c:crosses val="autoZero"/>
        <c:auto val="0"/>
        <c:lblOffset val="100"/>
        <c:baseTimeUnit val="days"/>
      </c:dateAx>
      <c:valAx>
        <c:axId val="18635934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out"/>
        <c:minorTickMark val="none"/>
        <c:tickLblPos val="nextTo"/>
        <c:crossAx val="18636809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>
              <a:lumMod val="65000"/>
              <a:lumOff val="3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6194784162618"/>
          <c:y val="0.0414507772020725"/>
          <c:w val="0.960992907801418"/>
          <c:h val="0.8214328260780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F69C64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CC99FF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cat>
            <c:strRef>
              <c:f>Sheet1!$A$2:$A$4</c:f>
              <c:strCache>
                <c:ptCount val="3"/>
                <c:pt idx="0">
                  <c:v>Average hours</c:v>
                </c:pt>
                <c:pt idx="1">
                  <c:v>Pct. working 40 or more hours </c:v>
                </c:pt>
                <c:pt idx="2">
                  <c:v>Pct. wanting more hours</c:v>
                </c:pt>
              </c:strCache>
            </c:strRef>
          </c:cat>
          <c:val>
            <c:numRef>
              <c:f>Sheet1!$B$2:$B$4</c:f>
              <c:numCache>
                <c:formatCode>0.000</c:formatCode>
                <c:ptCount val="3"/>
                <c:pt idx="0">
                  <c:v>35.5</c:v>
                </c:pt>
                <c:pt idx="1">
                  <c:v>60.7</c:v>
                </c:pt>
                <c:pt idx="2">
                  <c:v>40.6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1"/>
        <c:overlap val="-6"/>
        <c:axId val="-2123411880"/>
        <c:axId val="-2103571896"/>
      </c:barChart>
      <c:dateAx>
        <c:axId val="-2123411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3571896"/>
        <c:crosses val="autoZero"/>
        <c:auto val="0"/>
        <c:lblOffset val="100"/>
        <c:baseTimeUnit val="days"/>
      </c:dateAx>
      <c:valAx>
        <c:axId val="-21035718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out"/>
        <c:minorTickMark val="none"/>
        <c:tickLblPos val="nextTo"/>
        <c:crossAx val="-212341188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>
              <a:lumMod val="65000"/>
              <a:lumOff val="3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Hearing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Kessler Foundation</c:v>
                </c:pt>
                <c:pt idx="1">
                  <c:v>American Community Survey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0.432</c:v>
                </c:pt>
                <c:pt idx="1">
                  <c:v>0.4897229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Vision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Kessler Foundation</c:v>
                </c:pt>
                <c:pt idx="1">
                  <c:v>American Community Survey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0.304</c:v>
                </c:pt>
                <c:pt idx="1">
                  <c:v>0.3813368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Ambulatory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Kessler Foundation</c:v>
                </c:pt>
                <c:pt idx="1">
                  <c:v>American Community Survey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0.247</c:v>
                </c:pt>
                <c:pt idx="1">
                  <c:v>0.2299892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Cognitive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Kessler Foundation</c:v>
                </c:pt>
                <c:pt idx="1">
                  <c:v>American Community Survey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 formatCode="0.00000">
                  <c:v>0.27</c:v>
                </c:pt>
                <c:pt idx="1">
                  <c:v>0.2270274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Any of the four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Kessler Foundation</c:v>
                </c:pt>
                <c:pt idx="1">
                  <c:v>American Community Survey</c:v>
                </c:pt>
              </c:strCache>
            </c:strRef>
          </c:cat>
          <c:val>
            <c:numRef>
              <c:f>Sheet1!$F$2:$F$3</c:f>
              <c:numCache>
                <c:formatCode>0.0</c:formatCode>
                <c:ptCount val="2"/>
                <c:pt idx="0" formatCode="General">
                  <c:v>0.4521869</c:v>
                </c:pt>
                <c:pt idx="1">
                  <c:v>0.356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Using additional questions</c:v>
                </c:pt>
              </c:strCache>
            </c:strRef>
          </c:tx>
          <c:spPr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Kessler Foundation</c:v>
                </c:pt>
                <c:pt idx="1">
                  <c:v>American Community Survey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0.423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axId val="1863628840"/>
        <c:axId val="1864066184"/>
      </c:barChart>
      <c:dateAx>
        <c:axId val="1863628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4066184"/>
        <c:crosses val="autoZero"/>
        <c:auto val="0"/>
        <c:lblOffset val="100"/>
        <c:baseTimeUnit val="days"/>
      </c:dateAx>
      <c:valAx>
        <c:axId val="1864066184"/>
        <c:scaling>
          <c:orientation val="minMax"/>
          <c:max val="0.7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out"/>
        <c:minorTickMark val="none"/>
        <c:tickLblPos val="nextTo"/>
        <c:crossAx val="1863628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>
              <a:lumMod val="65000"/>
              <a:lumOff val="3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0.73636</cdr:x>
      <cdr:y>0.44063</cdr:y>
    </cdr:from>
    <cdr:to>
      <cdr:x>0.93636</cdr:x>
      <cdr:y>0.55313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72200" y="1790700"/>
          <a:ext cx="1676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rgbClr val="619B2D"/>
              </a:solidFill>
            </a:rPr>
            <a:t>People with Disabilities</a:t>
          </a:r>
          <a:endParaRPr lang="en-US" sz="1200" b="1" dirty="0">
            <a:solidFill>
              <a:srgbClr val="619B2D"/>
            </a:solidFill>
          </a:endParaRPr>
        </a:p>
      </cdr:txBody>
    </cdr:sp>
  </cdr:relSizeAnchor>
  <cdr:relSizeAnchor xmlns:cdr="http://schemas.openxmlformats.org/drawingml/2006/chartDrawing">
    <cdr:from>
      <cdr:x>0.15455</cdr:x>
      <cdr:y>0.19688</cdr:y>
    </cdr:from>
    <cdr:to>
      <cdr:x>0.41928</cdr:x>
      <cdr:y>0.30938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95400" y="800100"/>
          <a:ext cx="2219026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solidFill>
                <a:schemeClr val="tx2"/>
              </a:solidFill>
            </a:rPr>
            <a:t>People without Disabilities</a:t>
          </a:r>
          <a:endParaRPr lang="en-US" sz="1200" b="1" dirty="0">
            <a:solidFill>
              <a:schemeClr val="tx2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0630-170A-4633-8744-737058DAC4E4}" type="datetimeFigureOut">
              <a:rPr lang="en-US" smtClean="0"/>
              <a:t>6/2/15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24FF-F57D-4A9F-8677-C27E4F7F1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3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0630-170A-4633-8744-737058DAC4E4}" type="datetimeFigureOut">
              <a:rPr lang="en-US" smtClean="0"/>
              <a:t>6/2/15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24FF-F57D-4A9F-8677-C27E4F7F1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06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0630-170A-4633-8744-737058DAC4E4}" type="datetimeFigureOut">
              <a:rPr lang="en-US" smtClean="0"/>
              <a:t>6/2/15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24FF-F57D-4A9F-8677-C27E4F7F1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05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0630-170A-4633-8744-737058DAC4E4}" type="datetimeFigureOut">
              <a:rPr lang="en-US" smtClean="0"/>
              <a:t>6/2/15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24FF-F57D-4A9F-8677-C27E4F7F1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5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0630-170A-4633-8744-737058DAC4E4}" type="datetimeFigureOut">
              <a:rPr lang="en-US" smtClean="0"/>
              <a:t>6/2/15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24FF-F57D-4A9F-8677-C27E4F7F1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56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0630-170A-4633-8744-737058DAC4E4}" type="datetimeFigureOut">
              <a:rPr lang="en-US" smtClean="0"/>
              <a:t>6/2/15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24FF-F57D-4A9F-8677-C27E4F7F1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02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0630-170A-4633-8744-737058DAC4E4}" type="datetimeFigureOut">
              <a:rPr lang="en-US" smtClean="0"/>
              <a:t>6/2/15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24FF-F57D-4A9F-8677-C27E4F7F1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92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0630-170A-4633-8744-737058DAC4E4}" type="datetimeFigureOut">
              <a:rPr lang="en-US" smtClean="0"/>
              <a:t>6/2/15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24FF-F57D-4A9F-8677-C27E4F7F1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89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0630-170A-4633-8744-737058DAC4E4}" type="datetimeFigureOut">
              <a:rPr lang="en-US" smtClean="0"/>
              <a:t>6/2/15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24FF-F57D-4A9F-8677-C27E4F7F1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4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0630-170A-4633-8744-737058DAC4E4}" type="datetimeFigureOut">
              <a:rPr lang="en-US" smtClean="0"/>
              <a:t>6/2/15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24FF-F57D-4A9F-8677-C27E4F7F1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18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0630-170A-4633-8744-737058DAC4E4}" type="datetimeFigureOut">
              <a:rPr lang="en-US" smtClean="0"/>
              <a:t>6/2/15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24FF-F57D-4A9F-8677-C27E4F7F1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61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90630-170A-4633-8744-737058DAC4E4}" type="datetimeFigureOut">
              <a:rPr lang="en-US" smtClean="0"/>
              <a:t>6/2/15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224FF-F57D-4A9F-8677-C27E4F7F11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2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5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3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pitchFamily="34" charset="-128"/>
              </a:rPr>
              <a:t>Rehabilitation Research and Training Center on Disability Statistics and Demographics (StatsRRTC)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404" y="3186339"/>
            <a:ext cx="3886200" cy="1311047"/>
          </a:xfrm>
          <a:prstGeom prst="rect">
            <a:avLst/>
          </a:prstGeom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295400" y="983382"/>
            <a:ext cx="6400800" cy="2064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en-US" sz="3600" b="1" dirty="0" smtClean="0">
                <a:latin typeface="+mj-lt"/>
                <a:ea typeface="ＭＳ Ｐゴシック" pitchFamily="34" charset="-128"/>
              </a:rPr>
              <a:t>Kessler Foundation 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en-US" sz="3300" b="1" dirty="0" smtClean="0">
                <a:latin typeface="+mj-lt"/>
                <a:ea typeface="ＭＳ Ｐゴシック" pitchFamily="34" charset="-128"/>
              </a:rPr>
              <a:t>2015 National Employment and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en-US" sz="3300" b="1" dirty="0" smtClean="0">
                <a:latin typeface="+mj-lt"/>
                <a:ea typeface="ＭＳ Ｐゴシック" pitchFamily="34" charset="-128"/>
              </a:rPr>
              <a:t> Disability Survey</a:t>
            </a:r>
            <a:endParaRPr lang="en-US" sz="3300" b="1" dirty="0">
              <a:latin typeface="+mj-lt"/>
              <a:ea typeface="ＭＳ Ｐゴシック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4040" y="4911078"/>
            <a:ext cx="3014671" cy="1034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en-US" i="1" dirty="0">
                <a:latin typeface="+mj-lt"/>
                <a:ea typeface="ＭＳ Ｐゴシック" pitchFamily="34" charset="-128"/>
              </a:rPr>
              <a:t>Capitol Hill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en-US" i="1" dirty="0">
                <a:latin typeface="+mj-lt"/>
                <a:ea typeface="ＭＳ Ｐゴシック" pitchFamily="34" charset="-128"/>
              </a:rPr>
              <a:t>Rayburn House Office Building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en-US" dirty="0">
                <a:latin typeface="+mj-lt"/>
              </a:rPr>
              <a:t>June 3, </a:t>
            </a:r>
            <a:r>
              <a:rPr lang="en-US" dirty="0" smtClean="0">
                <a:latin typeface="+mj-lt"/>
              </a:rPr>
              <a:t>2015</a:t>
            </a:r>
            <a:endParaRPr lang="en-US" sz="2400" dirty="0">
              <a:latin typeface="+mj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8333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0" y="6002338"/>
            <a:ext cx="9144000" cy="0"/>
          </a:xfrm>
          <a:prstGeom prst="line">
            <a:avLst/>
          </a:prstGeom>
          <a:ln w="53975">
            <a:solidFill>
              <a:srgbClr val="1652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172200"/>
            <a:ext cx="1676400" cy="47669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-3048" y="304800"/>
            <a:ext cx="91440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Overcoming Barriers in Job Search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637028"/>
              </p:ext>
            </p:extLst>
          </p:nvPr>
        </p:nvGraphicFramePr>
        <p:xfrm>
          <a:off x="1066800" y="1295400"/>
          <a:ext cx="7238999" cy="3981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2999"/>
                <a:gridCol w="1138353"/>
                <a:gridCol w="1147647"/>
              </a:tblGrid>
              <a:tr h="36195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Faced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Overcome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enough education or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training………………..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41.1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38.5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Employers assumed you can't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en-US" sz="1800" b="0" baseline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job………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32.8</a:t>
                      </a: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Lack of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transportation…………………………….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41.9</a:t>
                      </a: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Being denied health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ins,</a:t>
                      </a:r>
                      <a:r>
                        <a:rPr lang="en-US" sz="1800" b="0" baseline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work-related benefits...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16.3</a:t>
                      </a: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discouraged you from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working………….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63.1</a:t>
                      </a: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158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0" y="6002338"/>
            <a:ext cx="9144000" cy="0"/>
          </a:xfrm>
          <a:prstGeom prst="line">
            <a:avLst/>
          </a:prstGeom>
          <a:ln w="53975">
            <a:solidFill>
              <a:srgbClr val="1652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172200"/>
            <a:ext cx="1676400" cy="47669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-3048" y="304800"/>
            <a:ext cx="91440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Overcoming Barriers at Work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909630"/>
              </p:ext>
            </p:extLst>
          </p:nvPr>
        </p:nvGraphicFramePr>
        <p:xfrm>
          <a:off x="1066800" y="1295400"/>
          <a:ext cx="7238999" cy="434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2999"/>
                <a:gridCol w="1138353"/>
                <a:gridCol w="1147647"/>
              </a:tblGrid>
              <a:tr h="36195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Faced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Overcome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Getting less pay than others in a similar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job…...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16.5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38.6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Negative attitudes on the part of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supervisor……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41.3</a:t>
                      </a: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Negative attitudes on the part of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coworkers……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54.5</a:t>
                      </a: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members discouraged you………………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64.3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Lack of job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counseling……………………………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91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3048" y="304800"/>
            <a:ext cx="91440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Key Takeaways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524000"/>
            <a:ext cx="7553479" cy="449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285750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400" dirty="0" smtClean="0">
                <a:cs typeface="Times New Roman" panose="02020603050405020304" pitchFamily="18" charset="0"/>
              </a:rPr>
              <a:t>Work </a:t>
            </a:r>
            <a:r>
              <a:rPr lang="en-US" sz="2400" dirty="0">
                <a:cs typeface="Times New Roman" panose="02020603050405020304" pitchFamily="18" charset="0"/>
              </a:rPr>
              <a:t>is very important to many people with </a:t>
            </a:r>
            <a:r>
              <a:rPr lang="en-US" sz="2400" dirty="0" smtClean="0">
                <a:cs typeface="Times New Roman" panose="02020603050405020304" pitchFamily="18" charset="0"/>
              </a:rPr>
              <a:t>disabilities.</a:t>
            </a:r>
          </a:p>
          <a:p>
            <a:pPr marL="742950" lvl="1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400" dirty="0"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cs typeface="Times New Roman" panose="02020603050405020304" pitchFamily="18" charset="0"/>
              </a:rPr>
              <a:t>hey </a:t>
            </a:r>
            <a:r>
              <a:rPr lang="en-US" sz="2400" dirty="0">
                <a:cs typeface="Times New Roman" panose="02020603050405020304" pitchFamily="18" charset="0"/>
              </a:rPr>
              <a:t>show it </a:t>
            </a:r>
            <a:r>
              <a:rPr lang="en-US" sz="2400" dirty="0" smtClean="0">
                <a:cs typeface="Times New Roman" panose="02020603050405020304" pitchFamily="18" charset="0"/>
              </a:rPr>
              <a:t>in the </a:t>
            </a:r>
            <a:r>
              <a:rPr lang="en-US" sz="2400" dirty="0">
                <a:cs typeface="Times New Roman" panose="02020603050405020304" pitchFamily="18" charset="0"/>
              </a:rPr>
              <a:t>things they do to search for jobs, prepare for employment, and overcome barriers.</a:t>
            </a:r>
          </a:p>
          <a:p>
            <a:pPr>
              <a:spcAft>
                <a:spcPts val="600"/>
              </a:spcAft>
              <a:buClr>
                <a:srgbClr val="056396"/>
              </a:buClr>
              <a:buSzPct val="130000"/>
            </a:pPr>
            <a:endParaRPr lang="en-US" sz="1050" dirty="0" smtClean="0"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400" dirty="0" smtClean="0">
                <a:cs typeface="Times New Roman" panose="02020603050405020304" pitchFamily="18" charset="0"/>
              </a:rPr>
              <a:t>People </a:t>
            </a:r>
            <a:r>
              <a:rPr lang="en-US" sz="2400" dirty="0">
                <a:cs typeface="Times New Roman" panose="02020603050405020304" pitchFamily="18" charset="0"/>
              </a:rPr>
              <a:t>with disabilities are striving to </a:t>
            </a:r>
            <a:r>
              <a:rPr lang="en-US" sz="2400" dirty="0" smtClean="0">
                <a:cs typeface="Times New Roman" panose="02020603050405020304" pitchFamily="18" charset="0"/>
              </a:rPr>
              <a:t>work:</a:t>
            </a:r>
          </a:p>
          <a:p>
            <a:pPr marL="742950" lvl="1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400" dirty="0">
                <a:cs typeface="Times New Roman" panose="02020603050405020304" pitchFamily="18" charset="0"/>
              </a:rPr>
              <a:t>w</a:t>
            </a:r>
            <a:r>
              <a:rPr lang="en-US" sz="2400" dirty="0" smtClean="0">
                <a:cs typeface="Times New Roman" panose="02020603050405020304" pitchFamily="18" charset="0"/>
              </a:rPr>
              <a:t>orking, 		</a:t>
            </a:r>
            <a:r>
              <a:rPr lang="en-US" sz="2400" baseline="20000" dirty="0" smtClean="0">
                <a:solidFill>
                  <a:srgbClr val="056396"/>
                </a:solidFill>
                <a:cs typeface="Times New Roman" panose="02020603050405020304" pitchFamily="18" charset="0"/>
                <a:sym typeface="Wingdings 2"/>
              </a:rPr>
              <a:t></a:t>
            </a:r>
            <a:r>
              <a:rPr lang="en-US" sz="2400" dirty="0" smtClean="0">
                <a:cs typeface="Times New Roman" panose="02020603050405020304" pitchFamily="18" charset="0"/>
              </a:rPr>
              <a:t> looking for work, and</a:t>
            </a:r>
          </a:p>
          <a:p>
            <a:pPr marL="742950" lvl="1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400" dirty="0"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cs typeface="Times New Roman" panose="02020603050405020304" pitchFamily="18" charset="0"/>
              </a:rPr>
              <a:t>reparing for work,</a:t>
            </a:r>
            <a:r>
              <a:rPr lang="en-US" sz="2400" dirty="0">
                <a:cs typeface="Times New Roman" panose="02020603050405020304" pitchFamily="18" charset="0"/>
              </a:rPr>
              <a:t>	</a:t>
            </a:r>
            <a:r>
              <a:rPr lang="en-US" sz="2400" baseline="20000" dirty="0">
                <a:solidFill>
                  <a:srgbClr val="056396"/>
                </a:solidFill>
                <a:cs typeface="Times New Roman" panose="02020603050405020304" pitchFamily="18" charset="0"/>
                <a:sym typeface="Wingdings 2"/>
              </a:rPr>
              <a:t></a:t>
            </a:r>
            <a:r>
              <a:rPr lang="en-US" sz="2400" dirty="0">
                <a:cs typeface="Times New Roman" panose="02020603050405020304" pitchFamily="18" charset="0"/>
              </a:rPr>
              <a:t> w</a:t>
            </a:r>
            <a:r>
              <a:rPr lang="en-US" sz="2400" dirty="0" smtClean="0">
                <a:cs typeface="Times New Roman" panose="02020603050405020304" pitchFamily="18" charset="0"/>
              </a:rPr>
              <a:t>orked post-onset.</a:t>
            </a:r>
            <a:endParaRPr lang="en-US" sz="2400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Clr>
                <a:srgbClr val="056396"/>
              </a:buClr>
              <a:buSzPct val="130000"/>
            </a:pPr>
            <a:endParaRPr lang="en-US" sz="1050" dirty="0" smtClean="0"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400" dirty="0" smtClean="0">
                <a:cs typeface="Times New Roman" panose="02020603050405020304" pitchFamily="18" charset="0"/>
              </a:rPr>
              <a:t>Many </a:t>
            </a:r>
            <a:r>
              <a:rPr lang="en-US" sz="2400" dirty="0">
                <a:cs typeface="Times New Roman" panose="02020603050405020304" pitchFamily="18" charset="0"/>
              </a:rPr>
              <a:t>are </a:t>
            </a:r>
            <a:r>
              <a:rPr lang="en-US" sz="2400" u="sng" dirty="0">
                <a:cs typeface="Times New Roman" panose="02020603050405020304" pitchFamily="18" charset="0"/>
              </a:rPr>
              <a:t>successfully overcoming </a:t>
            </a:r>
            <a:r>
              <a:rPr lang="en-US" sz="2400" u="sng" dirty="0" smtClean="0">
                <a:cs typeface="Times New Roman" panose="02020603050405020304" pitchFamily="18" charset="0"/>
              </a:rPr>
              <a:t>barriers</a:t>
            </a:r>
            <a:r>
              <a:rPr lang="en-US" sz="2400" dirty="0" smtClean="0">
                <a:cs typeface="Times New Roman" panose="02020603050405020304" pitchFamily="18" charset="0"/>
              </a:rPr>
              <a:t>, when </a:t>
            </a:r>
            <a:r>
              <a:rPr lang="en-US" sz="2400" dirty="0">
                <a:cs typeface="Times New Roman" panose="02020603050405020304" pitchFamily="18" charset="0"/>
              </a:rPr>
              <a:t>they are looking for </a:t>
            </a:r>
            <a:r>
              <a:rPr lang="en-US" sz="2400" dirty="0" smtClean="0">
                <a:cs typeface="Times New Roman" panose="02020603050405020304" pitchFamily="18" charset="0"/>
              </a:rPr>
              <a:t>work and in the workplace.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6002338"/>
            <a:ext cx="9144000" cy="0"/>
          </a:xfrm>
          <a:prstGeom prst="line">
            <a:avLst/>
          </a:prstGeom>
          <a:ln w="53975">
            <a:solidFill>
              <a:srgbClr val="1652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172200"/>
            <a:ext cx="1676400" cy="47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544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27662" y="18288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Additional Slides</a:t>
            </a:r>
          </a:p>
          <a:p>
            <a:pPr algn="ctr"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 Q &amp; A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002338"/>
            <a:ext cx="9144000" cy="0"/>
          </a:xfrm>
          <a:prstGeom prst="line">
            <a:avLst/>
          </a:prstGeom>
          <a:ln w="53975">
            <a:solidFill>
              <a:srgbClr val="1652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172200"/>
            <a:ext cx="1676400" cy="47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20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871716884"/>
              </p:ext>
            </p:extLst>
          </p:nvPr>
        </p:nvGraphicFramePr>
        <p:xfrm>
          <a:off x="1066800" y="1066800"/>
          <a:ext cx="7162800" cy="490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291959"/>
              </p:ext>
            </p:extLst>
          </p:nvPr>
        </p:nvGraphicFramePr>
        <p:xfrm>
          <a:off x="4800600" y="2514600"/>
          <a:ext cx="31242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297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Hearing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Vision</a:t>
                      </a:r>
                      <a:endParaRPr lang="en-US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Ambulatory</a:t>
                      </a:r>
                      <a:endParaRPr lang="en-US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Cognitive</a:t>
                      </a:r>
                      <a:endParaRPr lang="en-US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Any</a:t>
                      </a:r>
                      <a:r>
                        <a:rPr lang="en-US" sz="12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 of the four</a:t>
                      </a:r>
                      <a:endParaRPr lang="en-US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056927"/>
              </p:ext>
            </p:extLst>
          </p:nvPr>
        </p:nvGraphicFramePr>
        <p:xfrm>
          <a:off x="1371600" y="2508574"/>
          <a:ext cx="31242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297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Hearing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Vision</a:t>
                      </a:r>
                      <a:endParaRPr lang="en-US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Ambulatory</a:t>
                      </a:r>
                      <a:endParaRPr lang="en-US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Cognitive</a:t>
                      </a:r>
                      <a:endParaRPr lang="en-US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Any</a:t>
                      </a:r>
                      <a:r>
                        <a:rPr lang="en-US" sz="12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 of the four</a:t>
                      </a:r>
                      <a:endParaRPr lang="en-US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Using</a:t>
                      </a:r>
                      <a:r>
                        <a:rPr lang="en-US" sz="12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 our additional questions</a:t>
                      </a:r>
                      <a:endParaRPr lang="en-US" sz="12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0" y="6002338"/>
            <a:ext cx="9144000" cy="0"/>
          </a:xfrm>
          <a:prstGeom prst="line">
            <a:avLst/>
          </a:prstGeom>
          <a:ln w="53975">
            <a:solidFill>
              <a:srgbClr val="1652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6172200"/>
            <a:ext cx="1676400" cy="47669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-3048" y="304800"/>
            <a:ext cx="91440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Percent Working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91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580923"/>
              </p:ext>
            </p:extLst>
          </p:nvPr>
        </p:nvGraphicFramePr>
        <p:xfrm>
          <a:off x="1600199" y="1295403"/>
          <a:ext cx="6019801" cy="3981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9201"/>
                <a:gridCol w="990600"/>
              </a:tblGrid>
              <a:tr h="36195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Pct.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Obtain medical treatment or </a:t>
                      </a:r>
                      <a:r>
                        <a:rPr lang="en-US" sz="1800" baseline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rehabilitation………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72.7</a:t>
                      </a:r>
                      <a:endParaRPr lang="en-US" sz="1800" baseline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 other help from friends and </a:t>
                      </a:r>
                      <a:r>
                        <a:rPr lang="en-US" sz="1800" baseline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family……..……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62.4</a:t>
                      </a:r>
                      <a:endParaRPr lang="en-US" sz="1800" baseline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 to school or </a:t>
                      </a:r>
                      <a:r>
                        <a:rPr lang="en-US" sz="1800" baseline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college……………………………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47.1</a:t>
                      </a:r>
                      <a:endParaRPr lang="en-US" sz="1800" baseline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 help with resume </a:t>
                      </a:r>
                      <a:r>
                        <a:rPr lang="en-US" sz="1800" baseline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writing……………………..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42.5</a:t>
                      </a:r>
                      <a:endParaRPr lang="en-US" sz="1800" baseline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 computer </a:t>
                      </a:r>
                      <a:r>
                        <a:rPr lang="en-US" sz="1800" baseline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training……………………………..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32.9</a:t>
                      </a:r>
                      <a:endParaRPr lang="en-US" sz="1800" baseline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Volunteer in an organization to learn </a:t>
                      </a:r>
                      <a:r>
                        <a:rPr lang="en-US" sz="1800" baseline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skills……...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28.8</a:t>
                      </a:r>
                      <a:endParaRPr lang="en-US" sz="1800" baseline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 help with </a:t>
                      </a:r>
                      <a:r>
                        <a:rPr lang="en-US" sz="1800" baseline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interviewing…………………………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28.4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 </a:t>
                      </a:r>
                      <a:r>
                        <a:rPr lang="en-US" sz="1800" baseline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vocational or </a:t>
                      </a:r>
                      <a:r>
                        <a:rPr lang="en-US" sz="1800" baseline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job skills </a:t>
                      </a:r>
                      <a:r>
                        <a:rPr lang="en-US" sz="1800" baseline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training…………….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25.6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 an assistive device or special </a:t>
                      </a:r>
                      <a:r>
                        <a:rPr lang="en-US" sz="1800" baseline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equipment…..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22.8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 help with </a:t>
                      </a:r>
                      <a:r>
                        <a:rPr lang="en-US" sz="1800" baseline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transportation………………………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22.5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0" y="6002338"/>
            <a:ext cx="9144000" cy="0"/>
          </a:xfrm>
          <a:prstGeom prst="line">
            <a:avLst/>
          </a:prstGeom>
          <a:ln w="53975">
            <a:solidFill>
              <a:srgbClr val="1652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172200"/>
            <a:ext cx="1676400" cy="47669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-3048" y="304800"/>
            <a:ext cx="91440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Preparing for Work</a:t>
            </a:r>
          </a:p>
        </p:txBody>
      </p:sp>
    </p:spTree>
    <p:extLst>
      <p:ext uri="{BB962C8B-B14F-4D97-AF65-F5344CB8AC3E}">
        <p14:creationId xmlns:p14="http://schemas.microsoft.com/office/powerpoint/2010/main" val="3495437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616250"/>
              </p:ext>
            </p:extLst>
          </p:nvPr>
        </p:nvGraphicFramePr>
        <p:xfrm>
          <a:off x="1752600" y="1295400"/>
          <a:ext cx="5791200" cy="3619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05350"/>
                <a:gridCol w="1085850"/>
              </a:tblGrid>
              <a:tr h="36195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Pct.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 looking for and applying for jobs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online….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76.7</a:t>
                      </a:r>
                      <a:endParaRPr lang="en-US" sz="1800" baseline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Through friends or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relatives…………………..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68.1</a:t>
                      </a:r>
                      <a:endParaRPr lang="en-US" sz="1800" baseline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 contacting employers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directly……………..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61.2</a:t>
                      </a:r>
                      <a:endParaRPr lang="en-US" sz="1800" baseline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Through a temporary staffing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agency………..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25.0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Through a government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agency……………….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23.1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Through local community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non-profit………….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Through the state vocational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rehabilitation….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15.2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Through a private employment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agency……...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11.3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Some other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agency…………………………….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4.9</a:t>
                      </a:r>
                      <a:endParaRPr lang="en-US" sz="1800" baseline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0" y="6002338"/>
            <a:ext cx="9144000" cy="0"/>
          </a:xfrm>
          <a:prstGeom prst="line">
            <a:avLst/>
          </a:prstGeom>
          <a:ln w="53975">
            <a:solidFill>
              <a:srgbClr val="1652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172200"/>
            <a:ext cx="1676400" cy="47669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-3048" y="304800"/>
            <a:ext cx="91440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Searching for Work</a:t>
            </a:r>
          </a:p>
        </p:txBody>
      </p:sp>
    </p:spTree>
    <p:extLst>
      <p:ext uri="{BB962C8B-B14F-4D97-AF65-F5344CB8AC3E}">
        <p14:creationId xmlns:p14="http://schemas.microsoft.com/office/powerpoint/2010/main" val="2492512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543111"/>
              </p:ext>
            </p:extLst>
          </p:nvPr>
        </p:nvGraphicFramePr>
        <p:xfrm>
          <a:off x="1066800" y="1295400"/>
          <a:ext cx="7238999" cy="3981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2999"/>
                <a:gridCol w="1138353"/>
                <a:gridCol w="1147647"/>
              </a:tblGrid>
              <a:tr h="36195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Faced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Overcome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enough education or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training………………..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41.1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38.5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Employers assumed you can't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en-US" sz="1800" b="0" baseline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job………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32.8</a:t>
                      </a: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Lack of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transportation…………………………….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41.9</a:t>
                      </a: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Getting less pay than others in similar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job……..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28.5</a:t>
                      </a: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Lack of job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counseling……………………………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23.6</a:t>
                      </a: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Being denied health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ins,</a:t>
                      </a:r>
                      <a:r>
                        <a:rPr lang="en-US" sz="1800" b="0" baseline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work-related benefits...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16.3</a:t>
                      </a: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Concern about losing government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assistance…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25.6</a:t>
                      </a: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Needing special equipment, tools, or </a:t>
                      </a:r>
                      <a:r>
                        <a:rPr lang="en-US" sz="1800" b="0" dirty="0" err="1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accom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…..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24.1</a:t>
                      </a: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discouraged you from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working………….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63.1</a:t>
                      </a: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Some other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problem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……………………………...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48.1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0" y="6002338"/>
            <a:ext cx="9144000" cy="0"/>
          </a:xfrm>
          <a:prstGeom prst="line">
            <a:avLst/>
          </a:prstGeom>
          <a:ln w="53975">
            <a:solidFill>
              <a:srgbClr val="1652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172200"/>
            <a:ext cx="1676400" cy="47669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-3048" y="304800"/>
            <a:ext cx="91440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Overcoming Barriers in Job Search</a:t>
            </a:r>
          </a:p>
        </p:txBody>
      </p:sp>
    </p:spTree>
    <p:extLst>
      <p:ext uri="{BB962C8B-B14F-4D97-AF65-F5344CB8AC3E}">
        <p14:creationId xmlns:p14="http://schemas.microsoft.com/office/powerpoint/2010/main" val="296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880698"/>
              </p:ext>
            </p:extLst>
          </p:nvPr>
        </p:nvGraphicFramePr>
        <p:xfrm>
          <a:off x="1066800" y="1295400"/>
          <a:ext cx="7238999" cy="434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2999"/>
                <a:gridCol w="1138353"/>
                <a:gridCol w="1147647"/>
              </a:tblGrid>
              <a:tr h="36195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Faced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Overcome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Getting less pay than others in a similar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job…...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16.5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38.6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Negative attitudes on the part of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supervisor……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41.3</a:t>
                      </a: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Negative attitudes on the part of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coworkers……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54.5</a:t>
                      </a: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Needing special features or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accommodations…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57.4</a:t>
                      </a: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Being denied health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ins,</a:t>
                      </a:r>
                      <a:r>
                        <a:rPr lang="en-US" sz="1800" b="0" baseline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work-related benefits...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48.0</a:t>
                      </a: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Employers assumed you can't do the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job………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48.9</a:t>
                      </a: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enough education or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training………………..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49.1</a:t>
                      </a: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Concern about losing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government assistance…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42.9</a:t>
                      </a: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members discouraged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you………………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64.3</a:t>
                      </a: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Lack of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transportation…………………………….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60.1</a:t>
                      </a: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Lack of job </a:t>
                      </a:r>
                      <a:r>
                        <a:rPr lang="en-US" sz="1800" b="0" dirty="0" smtClean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counseling……………………………</a:t>
                      </a:r>
                      <a:endParaRPr lang="en-US" sz="1800" b="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0" y="6002338"/>
            <a:ext cx="9144000" cy="0"/>
          </a:xfrm>
          <a:prstGeom prst="line">
            <a:avLst/>
          </a:prstGeom>
          <a:ln w="53975">
            <a:solidFill>
              <a:srgbClr val="1652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172200"/>
            <a:ext cx="1676400" cy="47669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-3048" y="304800"/>
            <a:ext cx="91440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Overcoming Barriers at Work</a:t>
            </a:r>
          </a:p>
        </p:txBody>
      </p:sp>
    </p:spTree>
    <p:extLst>
      <p:ext uri="{BB962C8B-B14F-4D97-AF65-F5344CB8AC3E}">
        <p14:creationId xmlns:p14="http://schemas.microsoft.com/office/powerpoint/2010/main" val="2979290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567334"/>
              </p:ext>
            </p:extLst>
          </p:nvPr>
        </p:nvGraphicFramePr>
        <p:xfrm>
          <a:off x="914400" y="1295400"/>
          <a:ext cx="7467600" cy="434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43040"/>
                <a:gridCol w="924560"/>
              </a:tblGrid>
              <a:tr h="36195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Pct.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Flexible schedule (flexible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start/end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times, work at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home)……...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28.4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Modified job duties (reduced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hours, less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demanding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tasks)……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14.0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Building accessibility (accessible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parking, handrails)……………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13.6</a:t>
                      </a:r>
                      <a:endParaRPr lang="en-US" sz="180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Any kind of help from others in the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workplace……………………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13.4</a:t>
                      </a:r>
                      <a:endParaRPr lang="en-US" sz="180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personal computer or tablet with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adaptations………………….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7.5</a:t>
                      </a:r>
                      <a:endParaRPr lang="en-US" sz="180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cell phone or smart phone with specialized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features………….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6.7</a:t>
                      </a:r>
                      <a:endParaRPr lang="en-US" sz="180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Help with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transportation…………………………………………….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6.7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job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coach…………………………………………………………...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4.8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personal care attendant or personal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assistant…………………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Service animal to help with your disability or health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condition….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Some other accommodation or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support…………………………..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en-US" sz="1800" dirty="0">
                        <a:effectLst/>
                        <a:latin typeface="Calibri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0" y="6002338"/>
            <a:ext cx="9144000" cy="0"/>
          </a:xfrm>
          <a:prstGeom prst="line">
            <a:avLst/>
          </a:prstGeom>
          <a:ln w="53975">
            <a:solidFill>
              <a:srgbClr val="1652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172200"/>
            <a:ext cx="1676400" cy="47669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-3048" y="304800"/>
            <a:ext cx="91440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Accommodations Needed at Work</a:t>
            </a:r>
          </a:p>
        </p:txBody>
      </p:sp>
    </p:spTree>
    <p:extLst>
      <p:ext uri="{BB962C8B-B14F-4D97-AF65-F5344CB8AC3E}">
        <p14:creationId xmlns:p14="http://schemas.microsoft.com/office/powerpoint/2010/main" val="3650510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0" y="6002338"/>
            <a:ext cx="9144000" cy="0"/>
          </a:xfrm>
          <a:prstGeom prst="line">
            <a:avLst/>
          </a:prstGeom>
          <a:ln w="53975">
            <a:solidFill>
              <a:srgbClr val="1652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172200"/>
            <a:ext cx="1676400" cy="47669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-3048" y="304800"/>
            <a:ext cx="91440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 Force Participation Rate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(Ages 16-64)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3647894875"/>
              </p:ext>
            </p:extLst>
          </p:nvPr>
        </p:nvGraphicFramePr>
        <p:xfrm>
          <a:off x="457200" y="1257300"/>
          <a:ext cx="8382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Rectangular Callout 22"/>
          <p:cNvSpPr/>
          <p:nvPr/>
        </p:nvSpPr>
        <p:spPr>
          <a:xfrm>
            <a:off x="762000" y="3438289"/>
            <a:ext cx="914400" cy="457200"/>
          </a:xfrm>
          <a:prstGeom prst="wedgeRectCallout">
            <a:avLst>
              <a:gd name="adj1" fmla="val -16779"/>
              <a:gd name="adj2" fmla="val -198312"/>
            </a:avLst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Sept. 2008 34.2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533400" y="379970"/>
            <a:ext cx="914400" cy="457200"/>
          </a:xfrm>
          <a:prstGeom prst="wedgeRectCallout">
            <a:avLst>
              <a:gd name="adj1" fmla="val -9987"/>
              <a:gd name="adj2" fmla="val 155743"/>
            </a:avLst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Aug. 2008 78.9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5638800" y="4114800"/>
            <a:ext cx="914400" cy="457200"/>
          </a:xfrm>
          <a:prstGeom prst="wedgeRectCallout">
            <a:avLst>
              <a:gd name="adj1" fmla="val 81869"/>
              <a:gd name="adj2" fmla="val -36149"/>
            </a:avLst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Jan. 2014, 28.3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5638800" y="2183202"/>
            <a:ext cx="914400" cy="457200"/>
          </a:xfrm>
          <a:prstGeom prst="wedgeRectCallout">
            <a:avLst>
              <a:gd name="adj1" fmla="val 91202"/>
              <a:gd name="adj2" fmla="val -70816"/>
            </a:avLst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Jan. 2014, 75.6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1981200" y="5486400"/>
            <a:ext cx="4800600" cy="4572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Source: Kessler/UNH nTIDE Report, based on BLS data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09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3048" y="304800"/>
            <a:ext cx="91440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Disability Questions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828800"/>
            <a:ext cx="7553479" cy="449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285750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endParaRPr lang="en-US" sz="2200" dirty="0" smtClean="0"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1" y="1447800"/>
            <a:ext cx="8000999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Vision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“Do you ... have serious difficulty seeing even when wearing glasses?”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Hearing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“Do you ... have difficulty hearing?”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Ambulatory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“Do you ... have serious difficulty walking or climbing stairs?”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Mobility Probe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“Do you ... have any difficulty walking a quarter of a mile - about 3 city blocks?”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Upper Body Mobility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“Do you ... have any difficulty doing physical activities such as lifting, carrying, bending or manipulating small objects?”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002338"/>
            <a:ext cx="9144000" cy="0"/>
          </a:xfrm>
          <a:prstGeom prst="line">
            <a:avLst/>
          </a:prstGeom>
          <a:ln w="53975">
            <a:solidFill>
              <a:srgbClr val="1652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172200"/>
            <a:ext cx="1676400" cy="47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8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3048" y="304800"/>
            <a:ext cx="91440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Disability Questions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828800"/>
            <a:ext cx="7553479" cy="449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285750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endParaRPr lang="en-US" sz="2200" dirty="0" smtClean="0"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1" y="1447800"/>
            <a:ext cx="8000999" cy="4021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Cognitive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“Because of a physical, mental, or emotional condition, do you ... have serious difficulty concentrating, remembering, or making decisions?”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Cognitive Probe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“Do you think you ... have a condition that makes it difficult in general for you or them to learn? Such conditions include attention problems (ADD), hyperactivity (ADHD), dyslexia and others.”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Cognitive Probe 2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“Do you ... have any emotional, psychological or mental health conditions? These may include anxiety, depression, bipolar disorder, substance abuse, anorexia, as well as other conditions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6002338"/>
            <a:ext cx="9144000" cy="0"/>
          </a:xfrm>
          <a:prstGeom prst="line">
            <a:avLst/>
          </a:prstGeom>
          <a:ln w="53975">
            <a:solidFill>
              <a:srgbClr val="1652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172200"/>
            <a:ext cx="1676400" cy="47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256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3048" y="304800"/>
            <a:ext cx="91440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Disability Questions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828800"/>
            <a:ext cx="7553479" cy="449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285750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endParaRPr lang="en-US" sz="2200" dirty="0" smtClean="0"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1" y="1447800"/>
            <a:ext cx="8000999" cy="189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Cognitive Probe 3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... have a developmental disability or disorder? This may include Down syndrome, autism, or Asperger syndrome, as well as other conditions”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Disability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“Do you ... have any other kind of disability?” (Specify)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002338"/>
            <a:ext cx="9144000" cy="0"/>
          </a:xfrm>
          <a:prstGeom prst="line">
            <a:avLst/>
          </a:prstGeom>
          <a:ln w="53975">
            <a:solidFill>
              <a:srgbClr val="1652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172200"/>
            <a:ext cx="1676400" cy="47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875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033960714"/>
              </p:ext>
            </p:extLst>
          </p:nvPr>
        </p:nvGraphicFramePr>
        <p:xfrm>
          <a:off x="914400" y="1204558"/>
          <a:ext cx="7162800" cy="4275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0" y="6002338"/>
            <a:ext cx="9144000" cy="0"/>
          </a:xfrm>
          <a:prstGeom prst="line">
            <a:avLst/>
          </a:prstGeom>
          <a:ln w="53975">
            <a:solidFill>
              <a:srgbClr val="1652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6172200"/>
            <a:ext cx="1676400" cy="47669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-3048" y="304800"/>
            <a:ext cx="91440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 Annual Wages/Salary, 2013</a:t>
            </a:r>
          </a:p>
          <a:p>
            <a:pPr algn="ctr"/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(Ages 16 and older)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838200" y="5486400"/>
            <a:ext cx="7467600" cy="4572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Source: Annual Disability Statistics Compendium, Table 5.1. using Census Bureau data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711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3048" y="304800"/>
            <a:ext cx="91440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Primary Goals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524000"/>
            <a:ext cx="7553479" cy="449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285750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400" dirty="0" smtClean="0">
                <a:cs typeface="Times New Roman" panose="02020603050405020304" pitchFamily="18" charset="0"/>
              </a:rPr>
              <a:t>Reframe the discourse:</a:t>
            </a:r>
          </a:p>
          <a:p>
            <a:pPr>
              <a:spcAft>
                <a:spcPts val="600"/>
              </a:spcAft>
              <a:buClr>
                <a:srgbClr val="056396"/>
              </a:buClr>
              <a:buSzPct val="130000"/>
            </a:pPr>
            <a:endParaRPr lang="en-US" sz="2400" b="1" dirty="0" smtClean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Clr>
                <a:srgbClr val="056396"/>
              </a:buClr>
              <a:buSzPct val="130000"/>
            </a:pPr>
            <a:endParaRPr lang="en-US" sz="2400" dirty="0" smtClean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Clr>
                <a:srgbClr val="056396"/>
              </a:buClr>
              <a:buSzPct val="130000"/>
            </a:pPr>
            <a:endParaRPr lang="en-US" sz="2400" dirty="0" smtClean="0"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400" dirty="0" smtClean="0">
                <a:cs typeface="Times New Roman" panose="02020603050405020304" pitchFamily="18" charset="0"/>
              </a:rPr>
              <a:t>Informing the design of new interventions and priorities.</a:t>
            </a:r>
            <a:endParaRPr lang="en-US" sz="2400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Clr>
                <a:srgbClr val="056396"/>
              </a:buClr>
              <a:buSzPct val="130000"/>
            </a:pPr>
            <a:endParaRPr lang="en-US" sz="2400" dirty="0" smtClean="0"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400" dirty="0" smtClean="0">
                <a:cs typeface="Times New Roman" panose="02020603050405020304" pitchFamily="18" charset="0"/>
              </a:rPr>
              <a:t>Filling information gap:</a:t>
            </a:r>
          </a:p>
          <a:p>
            <a:pPr lvl="1">
              <a:spcAft>
                <a:spcPts val="600"/>
              </a:spcAft>
              <a:buClr>
                <a:srgbClr val="056396"/>
              </a:buClr>
              <a:buSzPct val="130000"/>
            </a:pPr>
            <a:r>
              <a:rPr lang="en-US" sz="2400" dirty="0" smtClean="0">
                <a:cs typeface="Times New Roman" panose="02020603050405020304" pitchFamily="18" charset="0"/>
              </a:rPr>
              <a:t>No nationally representative, credible statistics on the workplace </a:t>
            </a:r>
            <a:r>
              <a:rPr lang="en-US" sz="2400" u="sng" dirty="0" smtClean="0">
                <a:cs typeface="Times New Roman" panose="02020603050405020304" pitchFamily="18" charset="0"/>
              </a:rPr>
              <a:t>experiences</a:t>
            </a:r>
            <a:r>
              <a:rPr lang="en-US" sz="2400" dirty="0" smtClean="0">
                <a:cs typeface="Times New Roman" panose="02020603050405020304" pitchFamily="18" charset="0"/>
              </a:rPr>
              <a:t> of people with disabilities.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385112" y="2396071"/>
            <a:ext cx="824938" cy="0"/>
          </a:xfrm>
          <a:prstGeom prst="straightConnector1">
            <a:avLst/>
          </a:prstGeom>
          <a:ln w="47625">
            <a:solidFill>
              <a:srgbClr val="056396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381375" y="2796121"/>
            <a:ext cx="824938" cy="0"/>
          </a:xfrm>
          <a:prstGeom prst="straightConnector1">
            <a:avLst/>
          </a:prstGeom>
          <a:ln w="47625">
            <a:solidFill>
              <a:srgbClr val="8CB548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74806" y="2195440"/>
            <a:ext cx="619759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Clr>
                <a:srgbClr val="0020AF"/>
              </a:buClr>
              <a:buSzPct val="130000"/>
            </a:pP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cs typeface="Times New Roman" panose="02020603050405020304" pitchFamily="18" charset="0"/>
              </a:rPr>
              <a:t>        </a:t>
            </a:r>
            <a:r>
              <a:rPr lang="en-US" sz="1000" dirty="0" smtClean="0"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cs typeface="Times New Roman" panose="02020603050405020304" pitchFamily="18" charset="0"/>
              </a:rPr>
              <a:t>  Disparity</a:t>
            </a:r>
            <a:r>
              <a:rPr lang="en-US" sz="2000" dirty="0">
                <a:cs typeface="Times New Roman" panose="02020603050405020304" pitchFamily="18" charset="0"/>
              </a:rPr>
              <a:t>		</a:t>
            </a:r>
            <a:r>
              <a:rPr lang="en-US" sz="2000" dirty="0">
                <a:cs typeface="Times New Roman" panose="02020603050405020304" pitchFamily="18" charset="0"/>
                <a:sym typeface="Wingdings" panose="05000000000000000000" pitchFamily="2" charset="2"/>
              </a:rPr>
              <a:t>Striving to Work</a:t>
            </a:r>
          </a:p>
          <a:p>
            <a:pPr>
              <a:spcAft>
                <a:spcPts val="600"/>
              </a:spcAft>
              <a:buClr>
                <a:srgbClr val="0020AF"/>
              </a:buClr>
              <a:buSzPct val="130000"/>
            </a:pPr>
            <a:r>
              <a:rPr lang="en-US" sz="2000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F</a:t>
            </a:r>
            <a:r>
              <a:rPr lang="en-US" sz="2000" dirty="0" smtClean="0">
                <a:cs typeface="Times New Roman" panose="02020603050405020304" pitchFamily="18" charset="0"/>
              </a:rPr>
              <a:t>acing </a:t>
            </a:r>
            <a:r>
              <a:rPr lang="en-US" sz="2000" dirty="0">
                <a:cs typeface="Times New Roman" panose="02020603050405020304" pitchFamily="18" charset="0"/>
              </a:rPr>
              <a:t>Barriers		Success in </a:t>
            </a:r>
            <a:r>
              <a:rPr lang="en-US" sz="2000" dirty="0">
                <a:cs typeface="Times New Roman" panose="02020603050405020304" pitchFamily="18" charset="0"/>
                <a:sym typeface="Wingdings" panose="05000000000000000000" pitchFamily="2" charset="2"/>
              </a:rPr>
              <a:t>Overcoming Barriers</a:t>
            </a:r>
            <a:endParaRPr lang="en-US" sz="20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6002338"/>
            <a:ext cx="9144000" cy="0"/>
          </a:xfrm>
          <a:prstGeom prst="line">
            <a:avLst/>
          </a:prstGeom>
          <a:ln w="53975">
            <a:solidFill>
              <a:srgbClr val="1652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172200"/>
            <a:ext cx="1676400" cy="47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496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3048" y="304800"/>
            <a:ext cx="91440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Methods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524000"/>
            <a:ext cx="7553479" cy="449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285750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400" dirty="0">
                <a:cs typeface="Times New Roman" panose="02020603050405020304" pitchFamily="18" charset="0"/>
              </a:rPr>
              <a:t>Telephone survey of 3,013 people with disabilities </a:t>
            </a:r>
            <a:r>
              <a:rPr lang="en-US" sz="2400" dirty="0" smtClean="0">
                <a:cs typeface="Times New Roman" panose="02020603050405020304" pitchFamily="18" charset="0"/>
              </a:rPr>
              <a:t>nationwide.</a:t>
            </a:r>
          </a:p>
          <a:p>
            <a:pPr marL="742950" lvl="1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000" dirty="0"/>
              <a:t>MSE for entire survey is +/- 1.8</a:t>
            </a:r>
            <a:r>
              <a:rPr lang="en-US" sz="2000" dirty="0" smtClean="0"/>
              <a:t>%.</a:t>
            </a:r>
            <a:endParaRPr lang="en-US" sz="2000" dirty="0" smtClean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Clr>
                <a:srgbClr val="056396"/>
              </a:buClr>
              <a:buSzPct val="130000"/>
            </a:pPr>
            <a:endParaRPr lang="en-US" sz="1200" dirty="0" smtClean="0"/>
          </a:p>
          <a:p>
            <a:pPr marL="285750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400" dirty="0" smtClean="0"/>
              <a:t>Random </a:t>
            </a:r>
            <a:r>
              <a:rPr lang="en-US" sz="2400" dirty="0"/>
              <a:t>Digit Dialing (RDD) Survey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000" dirty="0"/>
              <a:t>Randomly selected land lines and cell </a:t>
            </a:r>
            <a:r>
              <a:rPr lang="en-US" sz="2000" dirty="0" smtClean="0"/>
              <a:t>phones.</a:t>
            </a:r>
            <a:endParaRPr lang="en-US" sz="2000" dirty="0"/>
          </a:p>
          <a:p>
            <a:pPr marL="742950" lvl="1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000" dirty="0"/>
              <a:t>Random selection of an adult in household with a </a:t>
            </a:r>
            <a:r>
              <a:rPr lang="en-US" sz="2000" dirty="0" smtClean="0"/>
              <a:t>disability.</a:t>
            </a:r>
          </a:p>
          <a:p>
            <a:pPr lvl="1">
              <a:spcAft>
                <a:spcPts val="600"/>
              </a:spcAft>
              <a:buClr>
                <a:srgbClr val="056396"/>
              </a:buClr>
              <a:buSzPct val="130000"/>
            </a:pPr>
            <a:endParaRPr lang="en-US" sz="1200" dirty="0"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400" dirty="0"/>
              <a:t>Interviews conducted between October 2014 and April 2015 by UNH Survey </a:t>
            </a:r>
            <a:r>
              <a:rPr lang="en-US" sz="2400" dirty="0" smtClean="0"/>
              <a:t>Center and Penn State Survey Research Center.</a:t>
            </a:r>
            <a:endParaRPr lang="en-US" sz="2400" dirty="0" smtClean="0"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6002338"/>
            <a:ext cx="9144000" cy="0"/>
          </a:xfrm>
          <a:prstGeom prst="line">
            <a:avLst/>
          </a:prstGeom>
          <a:ln w="53975">
            <a:solidFill>
              <a:srgbClr val="1652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172200"/>
            <a:ext cx="1676400" cy="47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121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3048" y="304800"/>
            <a:ext cx="91440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Sample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524000"/>
            <a:ext cx="7553479" cy="449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285750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400" dirty="0" smtClean="0"/>
              <a:t>Working-age </a:t>
            </a:r>
            <a:r>
              <a:rPr lang="en-US" sz="2400" dirty="0"/>
              <a:t>adults with </a:t>
            </a:r>
            <a:r>
              <a:rPr lang="en-US" sz="2400" dirty="0" smtClean="0"/>
              <a:t>disabilities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000" dirty="0" smtClean="0"/>
              <a:t>18 </a:t>
            </a:r>
            <a:r>
              <a:rPr lang="en-US" sz="2000" dirty="0"/>
              <a:t>to 64 years </a:t>
            </a:r>
            <a:r>
              <a:rPr lang="en-US" sz="2000" dirty="0" smtClean="0"/>
              <a:t>old.</a:t>
            </a:r>
            <a:endParaRPr lang="en-US" sz="2000" dirty="0"/>
          </a:p>
          <a:p>
            <a:pPr>
              <a:spcAft>
                <a:spcPts val="600"/>
              </a:spcAft>
              <a:buClr>
                <a:srgbClr val="056396"/>
              </a:buClr>
              <a:buSzPct val="130000"/>
            </a:pPr>
            <a:endParaRPr lang="en-US" sz="1200" dirty="0" smtClean="0"/>
          </a:p>
          <a:p>
            <a:pPr marL="285750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400" dirty="0"/>
              <a:t>Screening questions used in past </a:t>
            </a:r>
            <a:r>
              <a:rPr lang="en-US" sz="2400" dirty="0" smtClean="0"/>
              <a:t>surveys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000" dirty="0" smtClean="0"/>
              <a:t>American </a:t>
            </a:r>
            <a:r>
              <a:rPr lang="en-US" sz="2000" dirty="0"/>
              <a:t>Community Survey (US </a:t>
            </a:r>
            <a:r>
              <a:rPr lang="en-US" sz="2000" dirty="0" smtClean="0"/>
              <a:t>Census).</a:t>
            </a:r>
          </a:p>
          <a:p>
            <a:pPr marL="742950" lvl="1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000" dirty="0" smtClean="0"/>
              <a:t>A Canadian survey </a:t>
            </a:r>
            <a:r>
              <a:rPr lang="en-US" sz="2000" dirty="0"/>
              <a:t>on </a:t>
            </a:r>
            <a:r>
              <a:rPr lang="en-US" sz="2000" dirty="0" smtClean="0"/>
              <a:t>disability.</a:t>
            </a:r>
          </a:p>
          <a:p>
            <a:pPr lvl="1">
              <a:spcAft>
                <a:spcPts val="600"/>
              </a:spcAft>
              <a:buClr>
                <a:srgbClr val="056396"/>
              </a:buClr>
              <a:buSzPct val="130000"/>
            </a:pPr>
            <a:endParaRPr lang="en-US" sz="1200" dirty="0"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400" dirty="0"/>
              <a:t>People with </a:t>
            </a:r>
            <a:r>
              <a:rPr lang="en-US" sz="2400" dirty="0" smtClean="0"/>
              <a:t>sensory, physical</a:t>
            </a:r>
            <a:r>
              <a:rPr lang="en-US" sz="2400" dirty="0"/>
              <a:t>, </a:t>
            </a:r>
            <a:r>
              <a:rPr lang="en-US" sz="2400" dirty="0" smtClean="0"/>
              <a:t>mental, </a:t>
            </a:r>
            <a:r>
              <a:rPr lang="en-US" sz="2400" dirty="0"/>
              <a:t>and developmental disabilities were </a:t>
            </a:r>
            <a:r>
              <a:rPr lang="en-US" sz="2400" dirty="0" smtClean="0"/>
              <a:t>interviewed.</a:t>
            </a:r>
          </a:p>
          <a:p>
            <a:pPr marL="742950" lvl="1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000" dirty="0"/>
              <a:t>Proxies were used with individuals who could not complete the survey </a:t>
            </a:r>
            <a:r>
              <a:rPr lang="en-US" sz="2000" dirty="0" smtClean="0"/>
              <a:t>themselves.</a:t>
            </a:r>
          </a:p>
          <a:p>
            <a:pPr marL="742950" lvl="1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endParaRPr lang="en-US" sz="2400" dirty="0" smtClean="0"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6002338"/>
            <a:ext cx="9144000" cy="0"/>
          </a:xfrm>
          <a:prstGeom prst="line">
            <a:avLst/>
          </a:prstGeom>
          <a:ln w="53975">
            <a:solidFill>
              <a:srgbClr val="1652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172200"/>
            <a:ext cx="1676400" cy="47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981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3048" y="304800"/>
            <a:ext cx="91440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Resulting Sample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524000"/>
            <a:ext cx="7553479" cy="449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285750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400" dirty="0"/>
              <a:t>19% of all households completing the survey had at least one </a:t>
            </a:r>
            <a:r>
              <a:rPr lang="en-US" sz="2400" dirty="0" smtClean="0"/>
              <a:t>working-age </a:t>
            </a:r>
            <a:r>
              <a:rPr lang="en-US" sz="2400" dirty="0"/>
              <a:t>adult with a disability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  <a:buClr>
                <a:srgbClr val="056396"/>
              </a:buClr>
              <a:buSzPct val="130000"/>
            </a:pPr>
            <a:endParaRPr lang="en-US" sz="1200" dirty="0" smtClean="0"/>
          </a:p>
          <a:p>
            <a:pPr marL="285750" indent="-285750">
              <a:spcAft>
                <a:spcPts val="600"/>
              </a:spcAft>
              <a:buClr>
                <a:srgbClr val="056396"/>
              </a:buClr>
              <a:buSzPct val="130000"/>
              <a:buFont typeface="Wingdings" panose="05000000000000000000" pitchFamily="2" charset="2"/>
              <a:buChar char="§"/>
            </a:pPr>
            <a:r>
              <a:rPr lang="en-US" sz="2400" dirty="0"/>
              <a:t>Data weighted to reflect ACS estimates (age, race, sex and region of country) for </a:t>
            </a:r>
            <a:r>
              <a:rPr lang="en-US" sz="2400" dirty="0" smtClean="0"/>
              <a:t>working-age </a:t>
            </a:r>
            <a:r>
              <a:rPr lang="en-US" sz="2400" dirty="0"/>
              <a:t>adults with disabilities</a:t>
            </a:r>
            <a:r>
              <a:rPr lang="en-US" sz="2400" dirty="0" smtClean="0"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6002338"/>
            <a:ext cx="9144000" cy="0"/>
          </a:xfrm>
          <a:prstGeom prst="line">
            <a:avLst/>
          </a:prstGeom>
          <a:ln w="53975">
            <a:solidFill>
              <a:srgbClr val="1652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172200"/>
            <a:ext cx="1676400" cy="47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405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946186640"/>
              </p:ext>
            </p:extLst>
          </p:nvPr>
        </p:nvGraphicFramePr>
        <p:xfrm>
          <a:off x="1066800" y="1134536"/>
          <a:ext cx="7162800" cy="490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4057650" y="3124199"/>
            <a:ext cx="1179576" cy="1955125"/>
          </a:xfrm>
          <a:prstGeom prst="rect">
            <a:avLst/>
          </a:prstGeom>
          <a:solidFill>
            <a:srgbClr val="BCCF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41862" y="3124199"/>
            <a:ext cx="1188721" cy="1955126"/>
          </a:xfrm>
          <a:prstGeom prst="rect">
            <a:avLst/>
          </a:prstGeom>
          <a:solidFill>
            <a:srgbClr val="BCCF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41862" y="2688336"/>
            <a:ext cx="1188721" cy="429768"/>
          </a:xfrm>
          <a:prstGeom prst="rect">
            <a:avLst/>
          </a:prstGeom>
          <a:solidFill>
            <a:srgbClr val="85A7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6002338"/>
            <a:ext cx="9144000" cy="0"/>
          </a:xfrm>
          <a:prstGeom prst="line">
            <a:avLst/>
          </a:prstGeom>
          <a:ln w="53975">
            <a:solidFill>
              <a:srgbClr val="1652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6172200"/>
            <a:ext cx="1676400" cy="47669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-3048" y="304800"/>
            <a:ext cx="91440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Striving for Work</a:t>
            </a:r>
          </a:p>
        </p:txBody>
      </p:sp>
    </p:spTree>
    <p:extLst>
      <p:ext uri="{BB962C8B-B14F-4D97-AF65-F5344CB8AC3E}">
        <p14:creationId xmlns:p14="http://schemas.microsoft.com/office/powerpoint/2010/main" val="3310109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90148846"/>
              </p:ext>
            </p:extLst>
          </p:nvPr>
        </p:nvGraphicFramePr>
        <p:xfrm>
          <a:off x="990600" y="1155171"/>
          <a:ext cx="7162800" cy="490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0" y="6002338"/>
            <a:ext cx="9144000" cy="0"/>
          </a:xfrm>
          <a:prstGeom prst="line">
            <a:avLst/>
          </a:prstGeom>
          <a:ln w="53975">
            <a:solidFill>
              <a:srgbClr val="1652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6172200"/>
            <a:ext cx="1676400" cy="47669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304800"/>
            <a:ext cx="9144000" cy="95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t>Hours Worked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52600" y="2811518"/>
            <a:ext cx="119013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35.5 hours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41497" y="142859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60.7%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601968" y="2514076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40.6%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1879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1396</Words>
  <Application>Microsoft Macintosh PowerPoint</Application>
  <PresentationFormat>On-screen Show (4:3)</PresentationFormat>
  <Paragraphs>286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Rehabilitation Research and Training Center on Disability Statistics and Demographics (StatsRRTC)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Institute on Disability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AJH</dc:creator>
  <cp:lastModifiedBy>Joan Banks-Smith</cp:lastModifiedBy>
  <cp:revision>140</cp:revision>
  <dcterms:created xsi:type="dcterms:W3CDTF">2015-02-20T13:27:30Z</dcterms:created>
  <dcterms:modified xsi:type="dcterms:W3CDTF">2015-06-02T18:48:38Z</dcterms:modified>
</cp:coreProperties>
</file>