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403" r:id="rId2"/>
    <p:sldId id="423" r:id="rId3"/>
    <p:sldId id="463" r:id="rId4"/>
    <p:sldId id="465" r:id="rId5"/>
    <p:sldId id="517" r:id="rId6"/>
    <p:sldId id="506" r:id="rId7"/>
    <p:sldId id="507" r:id="rId8"/>
    <p:sldId id="509" r:id="rId9"/>
    <p:sldId id="470" r:id="rId10"/>
    <p:sldId id="467" r:id="rId11"/>
    <p:sldId id="473" r:id="rId12"/>
    <p:sldId id="474" r:id="rId13"/>
    <p:sldId id="475" r:id="rId14"/>
    <p:sldId id="512" r:id="rId15"/>
    <p:sldId id="515" r:id="rId16"/>
    <p:sldId id="516" r:id="rId17"/>
    <p:sldId id="477" r:id="rId18"/>
    <p:sldId id="479" r:id="rId19"/>
    <p:sldId id="505" r:id="rId20"/>
    <p:sldId id="478" r:id="rId21"/>
    <p:sldId id="483" r:id="rId22"/>
    <p:sldId id="500" r:id="rId23"/>
    <p:sldId id="501" r:id="rId24"/>
    <p:sldId id="486" r:id="rId25"/>
    <p:sldId id="502" r:id="rId26"/>
    <p:sldId id="488" r:id="rId27"/>
    <p:sldId id="491" r:id="rId28"/>
    <p:sldId id="503" r:id="rId29"/>
    <p:sldId id="504" r:id="rId30"/>
    <p:sldId id="492" r:id="rId31"/>
    <p:sldId id="518" r:id="rId32"/>
    <p:sldId id="498" r:id="rId33"/>
    <p:sldId id="520" r:id="rId34"/>
    <p:sldId id="521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E7D"/>
    <a:srgbClr val="869B1C"/>
    <a:srgbClr val="F39B31"/>
    <a:srgbClr val="1652B6"/>
    <a:srgbClr val="000080"/>
    <a:srgbClr val="F2B709"/>
    <a:srgbClr val="F2CB07"/>
    <a:srgbClr val="F2C108"/>
    <a:srgbClr val="F2A30B"/>
    <a:srgbClr val="F29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4" autoAdjust="0"/>
    <p:restoredTop sz="94934" autoAdjust="0"/>
  </p:normalViewPr>
  <p:slideViewPr>
    <p:cSldViewPr snapToGrid="0">
      <p:cViewPr varScale="1">
        <p:scale>
          <a:sx n="100" d="100"/>
          <a:sy n="100" d="100"/>
        </p:scale>
        <p:origin x="2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632" y="-12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95833333333333"/>
                  <c:y val="-2.47252747252747E-2"/>
                </c:manualLayout>
              </c:layout>
              <c:tx>
                <c:rich>
                  <a:bodyPr/>
                  <a:lstStyle/>
                  <a:p>
                    <a:fld id="{1B6C62C8-9375-4A7F-A113-B1CB03388DF8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47D-4C7C-B5B4-0B698D986A4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624999999999999"/>
                  <c:y val="1.923076923076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7D-4C7C-B5B4-0B698D986A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833333333333301"/>
                  <c:y val="-5.21978021978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7D-4C7C-B5B4-0B698D986A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DD7ECFF-AE42-44FB-837A-E9831C5CF3ED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7D-4C7C-B5B4-0B698D986A4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40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7D-4C7C-B5B4-0B698D986A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43</c:v>
                </c:pt>
                <c:pt idx="1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7D-4C7C-B5B4-0B698D98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397328064"/>
        <c:axId val="397326888"/>
      </c:barChart>
      <c:catAx>
        <c:axId val="3973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6888"/>
        <c:crosses val="autoZero"/>
        <c:auto val="1"/>
        <c:lblAlgn val="ctr"/>
        <c:lblOffset val="100"/>
        <c:noMultiLvlLbl val="0"/>
      </c:catAx>
      <c:valAx>
        <c:axId val="397326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732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95833333333333"/>
                  <c:y val="-2.472527472527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624999999999999"/>
                  <c:y val="1.923076923076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138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7D-4C7C-B5B4-0B698D986A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833333333333301"/>
                  <c:y val="-5.219780219780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305</c:v>
                </c:pt>
                <c:pt idx="1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7D-4C7C-B5B4-0B698D986A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1190</c:v>
                </c:pt>
                <c:pt idx="1">
                  <c:v>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7D-4C7C-B5B4-0B698D986A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7D-4C7C-B5B4-0B698D986A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Upper management commitment</c:v>
                </c:pt>
                <c:pt idx="1">
                  <c:v>Importance to supervisor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1446</c:v>
                </c:pt>
                <c:pt idx="1">
                  <c:v>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7D-4C7C-B5B4-0B698D98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397321008"/>
        <c:axId val="397322968"/>
      </c:barChart>
      <c:catAx>
        <c:axId val="39732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2968"/>
        <c:crosses val="autoZero"/>
        <c:auto val="1"/>
        <c:lblAlgn val="ctr"/>
        <c:lblOffset val="100"/>
        <c:noMultiLvlLbl val="0"/>
      </c:catAx>
      <c:valAx>
        <c:axId val="397322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732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84%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90%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/>
                      <a:t>61%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75-4F8D-9280-4D6A848D0E3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As effective PWD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2582</c:v>
                </c:pt>
                <c:pt idx="1">
                  <c:v>2321</c:v>
                </c:pt>
                <c:pt idx="2">
                  <c:v>1426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6-43FD-8A8F-42AD061B0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As effective PWD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353</c:v>
                </c:pt>
                <c:pt idx="1">
                  <c:v>261</c:v>
                </c:pt>
                <c:pt idx="2">
                  <c:v>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06-43FD-8A8F-42AD061B0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As effective PWD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150</c:v>
                </c:pt>
                <c:pt idx="1">
                  <c:v>0</c:v>
                </c:pt>
                <c:pt idx="2">
                  <c:v>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6-43FD-8A8F-42AD061B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7321400"/>
        <c:axId val="397327672"/>
      </c:barChart>
      <c:catAx>
        <c:axId val="39732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7672"/>
        <c:crosses val="autoZero"/>
        <c:auto val="1"/>
        <c:lblAlgn val="ctr"/>
        <c:lblOffset val="100"/>
        <c:noMultiLvlLbl val="0"/>
      </c:catAx>
      <c:valAx>
        <c:axId val="397327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3214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03546099290801E-2"/>
          <c:y val="0.15625"/>
          <c:w val="0.96099290780141799"/>
          <c:h val="0.65881064997083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75-4F8D-9280-4D6A848D0E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75-4F8D-9280-4D6A848D0E38}"/>
              </c:ext>
            </c:extLst>
          </c:dPt>
          <c:dLbls>
            <c:dLbl>
              <c:idx val="0"/>
              <c:layout>
                <c:manualLayout>
                  <c:x val="5.6191014686993897E-3"/>
                  <c:y val="0.115183246073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57%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5-4F8D-9280-4D6A848D0E38}"/>
                </c:ext>
                <c:ext xmlns:c15="http://schemas.microsoft.com/office/drawing/2012/chart" uri="{CE6537A1-D6FC-4f65-9D91-7224C49458BB}">
                  <c15:layout>
                    <c:manualLayout>
                      <c:w val="0.13653375774836701"/>
                      <c:h val="6.80628272251309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304964539007E-3"/>
                  <c:y val="0.141361256544502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3"/>
                        </a:solidFill>
                      </a:rPr>
                      <a:t>28%</a:t>
                    </a:r>
                    <a:endParaRPr lang="en-US" b="1" dirty="0">
                      <a:solidFill>
                        <a:schemeClr val="accent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204188481675390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12%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75-4F8D-9280-4D6A848D0E3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Diversity</c:v>
                </c:pt>
                <c:pt idx="1">
                  <c:v>Disability</c:v>
                </c:pt>
                <c:pt idx="2">
                  <c:v>Disability as Diversity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6-43FD-8A8F-42AD061B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7320616"/>
        <c:axId val="397321792"/>
      </c:barChart>
      <c:catAx>
        <c:axId val="39732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1792"/>
        <c:crosses val="autoZero"/>
        <c:auto val="1"/>
        <c:lblAlgn val="ctr"/>
        <c:lblOffset val="100"/>
        <c:noMultiLvlLbl val="0"/>
      </c:catAx>
      <c:valAx>
        <c:axId val="397321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32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75-4F8D-9280-4D6A848D0E3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75-4F8D-9280-4D6A848D0E38}"/>
              </c:ext>
            </c:extLst>
          </c:dPt>
          <c:dLbls>
            <c:dLbl>
              <c:idx val="0"/>
              <c:layout>
                <c:manualLayout>
                  <c:x val="5.6191014686993897E-3"/>
                  <c:y val="0.115183246073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74%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5-4F8D-9280-4D6A848D0E38}"/>
                </c:ext>
                <c:ext xmlns:c15="http://schemas.microsoft.com/office/drawing/2012/chart" uri="{CE6537A1-D6FC-4f65-9D91-7224C49458BB}">
                  <c15:layout>
                    <c:manualLayout>
                      <c:w val="0.13653375774836701"/>
                      <c:h val="6.80628272251309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304964539007E-3"/>
                  <c:y val="0.141361256544502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3"/>
                        </a:solidFill>
                      </a:rPr>
                      <a:t>69%</a:t>
                    </a:r>
                    <a:endParaRPr lang="en-US" b="1" dirty="0">
                      <a:solidFill>
                        <a:schemeClr val="accent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204188481675390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44%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75-4F8D-9280-4D6A848D0E3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General</c:v>
                </c:pt>
                <c:pt idx="1">
                  <c:v>Diversity</c:v>
                </c:pt>
                <c:pt idx="2">
                  <c:v>Disability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73.55</c:v>
                </c:pt>
                <c:pt idx="1">
                  <c:v>68.7</c:v>
                </c:pt>
                <c:pt idx="2">
                  <c:v>43.97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6-43FD-8A8F-42AD061B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7324144"/>
        <c:axId val="397323360"/>
      </c:barChart>
      <c:catAx>
        <c:axId val="39732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3360"/>
        <c:crosses val="autoZero"/>
        <c:auto val="1"/>
        <c:lblAlgn val="ctr"/>
        <c:lblOffset val="100"/>
        <c:noMultiLvlLbl val="0"/>
      </c:catAx>
      <c:valAx>
        <c:axId val="397323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324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75-4F8D-9280-4D6A848D0E3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As effective PWD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2668</c:v>
                </c:pt>
                <c:pt idx="1">
                  <c:v>2481</c:v>
                </c:pt>
                <c:pt idx="2">
                  <c:v>1823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6-43FD-8A8F-42AD061B0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As effective PWD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295</c:v>
                </c:pt>
                <c:pt idx="1">
                  <c:v>187</c:v>
                </c:pt>
                <c:pt idx="2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06-43FD-8A8F-42AD061B0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As effective PWD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122</c:v>
                </c:pt>
                <c:pt idx="1">
                  <c:v>0</c:v>
                </c:pt>
                <c:pt idx="2">
                  <c:v>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6-43FD-8A8F-42AD061B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7324928"/>
        <c:axId val="397325320"/>
      </c:barChart>
      <c:catAx>
        <c:axId val="3973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5320"/>
        <c:crosses val="autoZero"/>
        <c:auto val="1"/>
        <c:lblAlgn val="ctr"/>
        <c:lblOffset val="100"/>
        <c:noMultiLvlLbl val="0"/>
      </c:catAx>
      <c:valAx>
        <c:axId val="397325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32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75-4F8D-9280-4D6A848D0E3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Disc. At Orient.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2048</c:v>
                </c:pt>
                <c:pt idx="1">
                  <c:v>1973</c:v>
                </c:pt>
                <c:pt idx="2">
                  <c:v>1200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6-43FD-8A8F-42AD061B0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Disc. At Orient.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404</c:v>
                </c:pt>
                <c:pt idx="1">
                  <c:v>75</c:v>
                </c:pt>
                <c:pt idx="2">
                  <c:v>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06-43FD-8A8F-42AD061B0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Has process</c:v>
                </c:pt>
                <c:pt idx="1">
                  <c:v>Process effective</c:v>
                </c:pt>
                <c:pt idx="2">
                  <c:v>Disc. At Orient.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632</c:v>
                </c:pt>
                <c:pt idx="1">
                  <c:v>0</c:v>
                </c:pt>
                <c:pt idx="2">
                  <c:v>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6-43FD-8A8F-42AD061B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7325712"/>
        <c:axId val="397326104"/>
      </c:barChart>
      <c:catAx>
        <c:axId val="39732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26104"/>
        <c:crosses val="autoZero"/>
        <c:auto val="1"/>
        <c:lblAlgn val="ctr"/>
        <c:lblOffset val="100"/>
        <c:noMultiLvlLbl val="0"/>
      </c:catAx>
      <c:valAx>
        <c:axId val="397326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3257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75-4F8D-9280-4D6A848D0E3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475-4F8D-9280-4D6A848D0E3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Has fund</c:v>
                </c:pt>
                <c:pt idx="1">
                  <c:v>Effective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502</c:v>
                </c:pt>
                <c:pt idx="1">
                  <c:v>470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6-43FD-8A8F-42AD061B0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33-4890-B5A1-098EFE42EC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33-4890-B5A1-098EFE42EC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Has fund</c:v>
                </c:pt>
                <c:pt idx="1">
                  <c:v>Effective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1080</c:v>
                </c:pt>
                <c:pt idx="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06-43FD-8A8F-42AD061B0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33-4890-B5A1-098EFE42EC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33-4890-B5A1-098EFE42EC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Has fund</c:v>
                </c:pt>
                <c:pt idx="1">
                  <c:v>Effective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1503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6-43FD-8A8F-42AD061B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502072"/>
        <c:axId val="398502464"/>
      </c:barChart>
      <c:catAx>
        <c:axId val="39850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502464"/>
        <c:crosses val="autoZero"/>
        <c:auto val="1"/>
        <c:lblAlgn val="ctr"/>
        <c:lblOffset val="100"/>
        <c:noMultiLvlLbl val="0"/>
      </c:catAx>
      <c:valAx>
        <c:axId val="398502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8502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604B2F-4C23-49D1-B52A-780C162449A6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F4AA8F-969A-4DF6-B13F-2E6EB4CE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C5BF3A7-7ADB-44B5-A588-E84FF536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7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15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891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538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31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310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023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793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184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698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25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10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351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864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359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7008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389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441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378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079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2973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37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1565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30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425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31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8667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32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601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33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601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34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60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58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86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14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32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29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Respondents were screened</a:t>
            </a:r>
            <a:r>
              <a:rPr lang="en-US" baseline="0" dirty="0" smtClean="0"/>
              <a:t> out if they currently have no direct supervisees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We</a:t>
            </a:r>
            <a:r>
              <a:rPr lang="en-US" baseline="0" dirty="0" smtClean="0"/>
              <a:t> asked both d</a:t>
            </a:r>
            <a:r>
              <a:rPr lang="en-US" dirty="0" smtClean="0"/>
              <a:t>emo &amp; employment characteristics (e.g., gender, age, years with org, years as supervisor, state in which employed)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Within each topic covered we asked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Whether the organization has a formal or established process,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How committed upper management is – and how important it is to the supervisors - to include people with disabilities in practices related to each topic area,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We presented 1 to 3 specific practices and asked whether the organization engages in these practices. If so, we asked them how effective they thought each practice was; if not, we asked them if it would be feasible to adopt the practices in order to facilitate employment for people with disabilities;</a:t>
            </a:r>
          </a:p>
          <a:p>
            <a:pPr marL="228600" indent="-228600" eaLnBrk="1" hangingPunct="1">
              <a:buAutoNum type="alphaLcParenR"/>
            </a:pPr>
            <a:r>
              <a:rPr lang="en-US" baseline="0" dirty="0" smtClean="0"/>
              <a:t>Finally, we asked several open-ended questions along the way to solicit more information. The survey culminates in two open-ended questions: “Please briefly share a [negative / positive] experience you had or a [difficulty you faced / success] related to supervising people with disabilities”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34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B660-498D-42BD-91AE-00904B7A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572C-35BB-4B02-B37E-37CC5618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88BA-757D-40E6-A0BD-41E08C8E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8C51-5C2C-4384-A700-77A3B77AC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B420-C5F5-4EF3-B438-91EDCABF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5941-3660-4154-BA97-9ED7FD3E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47FE-C9EB-4A66-BA89-18553EA0E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E5DB-CAF2-4810-9D55-5FF39FC3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7A91-280D-4251-A28F-329E9B93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57F0-3D4B-4C65-8E30-69263C16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38800" y="6248400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62DF-21F7-4179-BDA2-8C47ECAC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19400" y="62484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5029200" y="1"/>
            <a:ext cx="312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smtClean="0">
              <a:cs typeface="+mn-cs"/>
            </a:endParaRPr>
          </a:p>
        </p:txBody>
      </p:sp>
      <p:pic>
        <p:nvPicPr>
          <p:cNvPr id="4" name="Picture 3" descr="www_Blue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1"/>
            <a:ext cx="304800" cy="3229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400800" y="6248400"/>
            <a:ext cx="1981200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KesslerFoundation.org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/kfsurvey17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00800" y="6553200"/>
            <a:ext cx="2362200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@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Kesslerfdn</a:t>
            </a:r>
            <a:r>
              <a:rPr lang="en-US" sz="11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    #KFSURVEY17      #</a:t>
            </a:r>
            <a:r>
              <a:rPr lang="en-US" sz="1100" b="0" i="0" u="none" strike="noStrike" kern="1200" baseline="300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nTIDElearn</a:t>
            </a:r>
            <a:endParaRPr lang="en-US" sz="1100" b="0" i="0" u="none" strike="noStrike" kern="1200" baseline="300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 descr="twitter_bird_blue_w_bluebox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553199"/>
            <a:ext cx="228600" cy="228600"/>
          </a:xfrm>
          <a:prstGeom prst="rect">
            <a:avLst/>
          </a:prstGeom>
        </p:spPr>
      </p:pic>
      <p:pic>
        <p:nvPicPr>
          <p:cNvPr id="8" name="Picture 7" descr="kessler_CYMK_14inches wide NO tagline.ai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6193751"/>
            <a:ext cx="1804792" cy="556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2017 National Survey Logo_4i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804269"/>
            <a:ext cx="10323753" cy="6701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110" y="4878166"/>
            <a:ext cx="8061864" cy="609600"/>
          </a:xfrm>
          <a:prstGeom prst="rect">
            <a:avLst/>
          </a:prstGeom>
          <a:solidFill>
            <a:srgbClr val="F39B3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743200" y="4878166"/>
            <a:ext cx="4038600" cy="5315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Microsoft Sans Serif" pitchFamily="34" charset="0"/>
              </a:rPr>
              <a:t>KFNEDS:SP</a:t>
            </a:r>
            <a:r>
              <a:rPr lang="en-US" sz="3200" b="1" u="sng" dirty="0" smtClean="0">
                <a:solidFill>
                  <a:schemeClr val="bg1"/>
                </a:solidFill>
                <a:latin typeface="Microsoft Sans Serif" pitchFamily="34" charset="0"/>
              </a:rPr>
              <a:t/>
            </a:r>
            <a:br>
              <a:rPr lang="en-US" sz="3200" b="1" u="sng" dirty="0" smtClean="0">
                <a:solidFill>
                  <a:schemeClr val="bg1"/>
                </a:solidFill>
                <a:latin typeface="Microsoft Sans Serif" pitchFamily="34" charset="0"/>
              </a:rPr>
            </a:br>
            <a:r>
              <a:rPr lang="en-US" sz="3200" b="1" u="sng" dirty="0" smtClean="0">
                <a:solidFill>
                  <a:schemeClr val="bg1"/>
                </a:solidFill>
                <a:latin typeface="Microsoft Sans Serif" pitchFamily="34" charset="0"/>
              </a:rPr>
              <a:t/>
            </a:r>
            <a:br>
              <a:rPr lang="en-US" sz="3200" b="1" u="sng" dirty="0" smtClean="0">
                <a:solidFill>
                  <a:schemeClr val="bg1"/>
                </a:solidFill>
                <a:latin typeface="Microsoft Sans Serif" pitchFamily="34" charset="0"/>
              </a:rPr>
            </a:br>
            <a:endParaRPr lang="en-US" sz="3200" b="1" u="sng" dirty="0" smtClean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905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5000"/>
              </a:lnSpc>
            </a:pP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Commitment of Upper Management and</a:t>
            </a:r>
            <a:b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</a:b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Importance to Supervisor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10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Supporting PwD Learning 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the Job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11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00740723"/>
              </p:ext>
            </p:extLst>
          </p:nvPr>
        </p:nvGraphicFramePr>
        <p:xfrm>
          <a:off x="1524000" y="1143000"/>
          <a:ext cx="60960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469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Not at all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3403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Somewhat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891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Very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329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Not very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81200" y="515048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management commitment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51194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Importance to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category" animBg="0"/>
        </p:bldSub>
      </p:bldGraphic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Providing Requested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Accommodations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12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969996956"/>
              </p:ext>
            </p:extLst>
          </p:nvPr>
        </p:nvGraphicFramePr>
        <p:xfrm>
          <a:off x="1524000" y="1143000"/>
          <a:ext cx="60960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0600" y="469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Not at all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0600" y="347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Somewhat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90600" y="1891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Very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90600" y="4329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Not very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515048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management commitment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0600" y="51194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Importance to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Chart bld="category" animBg="0"/>
        </p:bldSub>
      </p:bldGraphic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4224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5000"/>
              </a:lnSpc>
            </a:pP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Organizational Processes</a:t>
            </a:r>
            <a:endParaRPr lang="en-US" sz="3200" b="1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13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95600" y="2064132"/>
            <a:ext cx="6400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ts val="5000"/>
              </a:lnSpc>
            </a:pPr>
            <a:r>
              <a:rPr lang="en-US" sz="3200" b="1" kern="0" dirty="0" smtClean="0">
                <a:solidFill>
                  <a:schemeClr val="tx1"/>
                </a:solidFill>
                <a:latin typeface="Microsoft Sans Serif" pitchFamily="34" charset="0"/>
              </a:rPr>
              <a:t>- Has process?</a:t>
            </a:r>
          </a:p>
          <a:p>
            <a:pPr algn="l" eaLnBrk="1" hangingPunct="1">
              <a:lnSpc>
                <a:spcPts val="5000"/>
              </a:lnSpc>
            </a:pPr>
            <a:r>
              <a:rPr lang="en-US" sz="3200" b="1" kern="0" dirty="0" smtClean="0">
                <a:solidFill>
                  <a:schemeClr val="tx1"/>
                </a:solidFill>
                <a:latin typeface="Microsoft Sans Serif" pitchFamily="34" charset="0"/>
              </a:rPr>
              <a:t>- Effective?</a:t>
            </a:r>
          </a:p>
          <a:p>
            <a:pPr algn="l" eaLnBrk="1" hangingPunct="1">
              <a:lnSpc>
                <a:spcPts val="5000"/>
              </a:lnSpc>
            </a:pPr>
            <a:r>
              <a:rPr lang="en-US" sz="3200" b="1" kern="0" dirty="0" smtClean="0">
                <a:solidFill>
                  <a:schemeClr val="tx1"/>
                </a:solidFill>
                <a:latin typeface="Microsoft Sans Serif" pitchFamily="34" charset="0"/>
              </a:rPr>
              <a:t>- As effective for people </a:t>
            </a:r>
          </a:p>
          <a:p>
            <a:pPr algn="l" eaLnBrk="1" hangingPunct="1">
              <a:lnSpc>
                <a:spcPts val="3200"/>
              </a:lnSpc>
            </a:pPr>
            <a:r>
              <a:rPr lang="en-US" sz="3200" b="1" kern="0" dirty="0">
                <a:solidFill>
                  <a:schemeClr val="tx1"/>
                </a:solidFill>
                <a:latin typeface="Microsoft Sans Serif" pitchFamily="34" charset="0"/>
              </a:rPr>
              <a:t> </a:t>
            </a:r>
            <a:r>
              <a:rPr lang="en-US" sz="3200" b="1" kern="0" dirty="0" smtClean="0">
                <a:solidFill>
                  <a:schemeClr val="tx1"/>
                </a:solidFill>
                <a:latin typeface="Microsoft Sans Serif" pitchFamily="34" charset="0"/>
              </a:rPr>
              <a:t> with disabilities</a:t>
            </a:r>
            <a:r>
              <a:rPr lang="en-US" sz="3200" b="1" kern="0" dirty="0">
                <a:solidFill>
                  <a:schemeClr val="tx1"/>
                </a:solidFill>
                <a:latin typeface="Microsoft Sans Serif" pitchFamily="34" charset="0"/>
              </a:rPr>
              <a:t>?</a:t>
            </a:r>
            <a:endParaRPr lang="en-US" sz="3200" b="1" kern="0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Recruiting Process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14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405280218"/>
              </p:ext>
            </p:extLst>
          </p:nvPr>
        </p:nvGraphicFramePr>
        <p:xfrm>
          <a:off x="838200" y="749300"/>
          <a:ext cx="71628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574472" y="1878836"/>
            <a:ext cx="1426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1356" y="2155909"/>
            <a:ext cx="1426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Organizational Hiring Goals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15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36031501"/>
              </p:ext>
            </p:extLst>
          </p:nvPr>
        </p:nvGraphicFramePr>
        <p:xfrm>
          <a:off x="990600" y="1066800"/>
          <a:ext cx="71628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5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“Moderate” to “A Lot” of Effort </a:t>
            </a:r>
            <a:b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</a:b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Spent on Recruiting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16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18806126"/>
              </p:ext>
            </p:extLst>
          </p:nvPr>
        </p:nvGraphicFramePr>
        <p:xfrm>
          <a:off x="952500" y="1188720"/>
          <a:ext cx="71628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1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522451501"/>
              </p:ext>
            </p:extLst>
          </p:nvPr>
        </p:nvGraphicFramePr>
        <p:xfrm>
          <a:off x="838200" y="762000"/>
          <a:ext cx="71628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536372" y="1779524"/>
            <a:ext cx="1426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5944" y="1995932"/>
            <a:ext cx="137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Process: Supporting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New Employees Learn Job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17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34586176"/>
              </p:ext>
            </p:extLst>
          </p:nvPr>
        </p:nvGraphicFramePr>
        <p:xfrm>
          <a:off x="838200" y="762000"/>
          <a:ext cx="71628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590800" y="2456153"/>
            <a:ext cx="1426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Process: Request Accommodations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18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2456153"/>
            <a:ext cx="8138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1981200"/>
            <a:ext cx="0" cy="2667000"/>
          </a:xfrm>
          <a:prstGeom prst="line">
            <a:avLst/>
          </a:prstGeom>
          <a:ln w="31750" cmpd="dbl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0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Centralized Accommodation Fund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19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453367675"/>
              </p:ext>
            </p:extLst>
          </p:nvPr>
        </p:nvGraphicFramePr>
        <p:xfrm>
          <a:off x="838200" y="762000"/>
          <a:ext cx="71628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352800" y="4117848"/>
            <a:ext cx="21336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143001"/>
            <a:ext cx="8648700" cy="28971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Identify the processes and practices used by employers to increase the employment of people with disabilities and their effectiveness.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Collect qualitative information on specific practices and challenges.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Further examine the upper management commitment, which is identified as quite important in prior studies.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Main Objectives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4224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5000"/>
              </a:lnSpc>
            </a:pP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Specific Practices</a:t>
            </a:r>
            <a:b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</a:br>
            <a:endParaRPr lang="en-US" sz="3200" b="1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20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Recruiting: Partner with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Disability Organizations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21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4572002" y="4547714"/>
            <a:ext cx="1527543" cy="687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4569467" y="3500643"/>
            <a:ext cx="1527893" cy="20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>
            <a:off x="4566809" y="2319529"/>
            <a:ext cx="1529193" cy="65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4113373"/>
            <a:ext cx="1295400" cy="86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27%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1407" y="1752600"/>
            <a:ext cx="1295400" cy="1133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4065" y="2887995"/>
            <a:ext cx="1295400" cy="1225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38%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84104" y="431854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84104" y="32816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1898" y="2085520"/>
            <a:ext cx="156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Don’t Know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70997" y="3148702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3165" y="4159635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099543" y="4138537"/>
            <a:ext cx="1295400" cy="832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7358" y="3100329"/>
            <a:ext cx="1295400" cy="80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66%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096000" y="1845968"/>
            <a:ext cx="1295400" cy="96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1570118" y="1752601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48202" y="3105737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2" y="1922816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2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Train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Supervisors in 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Accessible Application &amp;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Interview Techniques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22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 flipV="1">
            <a:off x="4572002" y="4365541"/>
            <a:ext cx="1527543" cy="25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4563371" y="3124860"/>
            <a:ext cx="1533989" cy="59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 flipV="1">
            <a:off x="4566809" y="2156462"/>
            <a:ext cx="1529193" cy="32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723391"/>
            <a:ext cx="1295400" cy="1289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40%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1407" y="1786455"/>
            <a:ext cx="1295400" cy="740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4065" y="2525927"/>
            <a:ext cx="1289304" cy="1197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37%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84104" y="418316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84104" y="292613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1898" y="1950589"/>
            <a:ext cx="156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Don’t Know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70997" y="3148702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3165" y="3996825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099543" y="3794040"/>
            <a:ext cx="12954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87%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7358" y="2723115"/>
            <a:ext cx="1295400" cy="80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67%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096000" y="1850136"/>
            <a:ext cx="1295400" cy="61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1570118" y="1752601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48202" y="2754525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2" y="1778293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21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Hiring Practices: Review or Audit Hiring Procedures to Ensure Accessibility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23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4572002" y="4314516"/>
            <a:ext cx="1527543" cy="3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4569467" y="3300067"/>
            <a:ext cx="1527893" cy="60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 flipV="1">
            <a:off x="4566809" y="2361413"/>
            <a:ext cx="1529193" cy="60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76600" y="3619572"/>
            <a:ext cx="1295400" cy="1389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1407" y="1768503"/>
            <a:ext cx="1295400" cy="119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37%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4065" y="2975455"/>
            <a:ext cx="1295400" cy="649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20%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93248" y="41010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84104" y="308251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42214" y="2185947"/>
            <a:ext cx="153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Don’t Know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70997" y="3148702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3165" y="3961207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099543" y="3715923"/>
            <a:ext cx="1295400" cy="1197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86%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7358" y="3100329"/>
            <a:ext cx="1295400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64%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096000" y="1853919"/>
            <a:ext cx="1295400" cy="101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1570118" y="1752601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648202" y="2953512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2" y="2020001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2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Training Practices: Short-term Outside Assistance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24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3463500" y="4488181"/>
            <a:ext cx="1258717" cy="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3460963" y="3780322"/>
            <a:ext cx="1261252" cy="6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 flipV="1">
            <a:off x="3458307" y="2469482"/>
            <a:ext cx="4085495" cy="244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4181856"/>
            <a:ext cx="1295400" cy="612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19%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66672"/>
            <a:ext cx="1295400" cy="1810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56%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3377984"/>
            <a:ext cx="1295400" cy="80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25%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186" y="425805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3638489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Sometimes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218944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0422" y="4144261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22215" y="4217635"/>
            <a:ext cx="129540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89%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3451791"/>
            <a:ext cx="1295400" cy="658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82%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1838545"/>
            <a:ext cx="1295400" cy="1261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70%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5459" y="3430433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1" y="2134895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cxnSp>
        <p:nvCxnSpPr>
          <p:cNvPr id="31" name="Straight Connector 30"/>
          <p:cNvCxnSpPr>
            <a:stCxn id="25" idx="3"/>
            <a:endCxn id="34" idx="1"/>
          </p:cNvCxnSpPr>
          <p:nvPr/>
        </p:nvCxnSpPr>
        <p:spPr>
          <a:xfrm>
            <a:off x="6017615" y="4491955"/>
            <a:ext cx="1532426" cy="122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  <a:endCxn id="35" idx="1"/>
          </p:cNvCxnSpPr>
          <p:nvPr/>
        </p:nvCxnSpPr>
        <p:spPr>
          <a:xfrm>
            <a:off x="6017617" y="3780976"/>
            <a:ext cx="1530241" cy="13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28946" y="3802049"/>
            <a:ext cx="153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7550041" y="4260011"/>
            <a:ext cx="1295400" cy="466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86%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7856" y="3497643"/>
            <a:ext cx="12954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86%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458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  <p:bldP spid="33" grpId="0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73049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Training Practices: Job Shadowing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25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 flipV="1">
            <a:off x="3463498" y="3787010"/>
            <a:ext cx="1260902" cy="9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 flipV="1">
            <a:off x="3460963" y="2372206"/>
            <a:ext cx="1261252" cy="2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 flipV="1">
            <a:off x="3458307" y="1747298"/>
            <a:ext cx="4085495" cy="22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2804953"/>
            <a:ext cx="1295400" cy="1965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61%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57528"/>
            <a:ext cx="1295400" cy="384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12%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1938128"/>
            <a:ext cx="1295400" cy="86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27%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186" y="357225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2190689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Sometimes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1550139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0422" y="3419856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24400" y="2822317"/>
            <a:ext cx="1295400" cy="1929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98%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1965299"/>
            <a:ext cx="1295400" cy="813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93%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1610137"/>
            <a:ext cx="1295400" cy="274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70%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5459" y="1981200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1" y="1411355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cxnSp>
        <p:nvCxnSpPr>
          <p:cNvPr id="31" name="Straight Connector 30"/>
          <p:cNvCxnSpPr>
            <a:stCxn id="25" idx="3"/>
            <a:endCxn id="34" idx="1"/>
          </p:cNvCxnSpPr>
          <p:nvPr/>
        </p:nvCxnSpPr>
        <p:spPr>
          <a:xfrm flipV="1">
            <a:off x="6019802" y="3783711"/>
            <a:ext cx="1530241" cy="32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  <a:endCxn id="35" idx="1"/>
          </p:cNvCxnSpPr>
          <p:nvPr/>
        </p:nvCxnSpPr>
        <p:spPr>
          <a:xfrm>
            <a:off x="6017617" y="2372208"/>
            <a:ext cx="1530241" cy="404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28946" y="3435757"/>
            <a:ext cx="153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7550041" y="3011043"/>
            <a:ext cx="1295400" cy="154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80%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7856" y="2074495"/>
            <a:ext cx="1295400" cy="603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75%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36750" y="2027363"/>
            <a:ext cx="168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7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  <p:bldP spid="33" grpId="0"/>
      <p:bldP spid="34" grpId="0" animBg="1"/>
      <p:bldP spid="35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Training Practices: Onsite Training by   Supervisor or Coworker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26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3463498" y="3617976"/>
            <a:ext cx="1260902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3460963" y="2081785"/>
            <a:ext cx="1261252" cy="15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>
            <a:off x="3458307" y="1648968"/>
            <a:ext cx="4085495" cy="19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2438400"/>
            <a:ext cx="1295400" cy="2359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66672"/>
            <a:ext cx="1295400" cy="164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5%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1725168"/>
            <a:ext cx="129540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22%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186" y="3429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1885889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Sometimes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1435608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0422" y="3294888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24400" y="2478024"/>
            <a:ext cx="12954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97%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1749552"/>
            <a:ext cx="1295400" cy="667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94%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1586888"/>
            <a:ext cx="1295400" cy="128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77%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5459" y="1752600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244070" y="1373951"/>
            <a:ext cx="1376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Feasible?</a:t>
            </a:r>
            <a:endParaRPr lang="en-US" sz="1600" dirty="0"/>
          </a:p>
        </p:txBody>
      </p:sp>
      <p:cxnSp>
        <p:nvCxnSpPr>
          <p:cNvPr id="31" name="Straight Connector 30"/>
          <p:cNvCxnSpPr>
            <a:stCxn id="25" idx="3"/>
            <a:endCxn id="34" idx="1"/>
          </p:cNvCxnSpPr>
          <p:nvPr/>
        </p:nvCxnSpPr>
        <p:spPr>
          <a:xfrm>
            <a:off x="6019802" y="3621024"/>
            <a:ext cx="153024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  <a:endCxn id="35" idx="1"/>
          </p:cNvCxnSpPr>
          <p:nvPr/>
        </p:nvCxnSpPr>
        <p:spPr>
          <a:xfrm flipV="1">
            <a:off x="6017617" y="2081785"/>
            <a:ext cx="1530241" cy="15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28946" y="3276600"/>
            <a:ext cx="153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7550041" y="2697480"/>
            <a:ext cx="1295400" cy="184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81%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7856" y="1816608"/>
            <a:ext cx="1295400" cy="530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79%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28946" y="1752600"/>
            <a:ext cx="153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47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  <p:bldP spid="33" grpId="0"/>
      <p:bldP spid="34" grpId="0" animBg="1"/>
      <p:bldP spid="35" grpId="0" animBg="1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Accommodation Practices: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Job Sharing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27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3463498" y="4800600"/>
            <a:ext cx="126090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 flipV="1">
            <a:off x="3460963" y="3989833"/>
            <a:ext cx="1261252" cy="45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>
            <a:off x="3458307" y="2476500"/>
            <a:ext cx="4085495" cy="19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4590288"/>
            <a:ext cx="1295400" cy="420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57528"/>
            <a:ext cx="1295400" cy="1837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57%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3395472"/>
            <a:ext cx="1295400" cy="1197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30%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186" y="459028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3810000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Sometimes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266889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52134" y="4450080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24400" y="4599432"/>
            <a:ext cx="1295400" cy="402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3477768"/>
            <a:ext cx="1295400" cy="1024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86%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2034944"/>
            <a:ext cx="1295400" cy="886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48%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5459" y="3638489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1" y="2138873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cxnSp>
        <p:nvCxnSpPr>
          <p:cNvPr id="31" name="Straight Connector 30"/>
          <p:cNvCxnSpPr>
            <a:stCxn id="25" idx="3"/>
            <a:endCxn id="34" idx="1"/>
          </p:cNvCxnSpPr>
          <p:nvPr/>
        </p:nvCxnSpPr>
        <p:spPr>
          <a:xfrm flipV="1">
            <a:off x="6019802" y="4797552"/>
            <a:ext cx="1530241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  <a:endCxn id="35" idx="1"/>
          </p:cNvCxnSpPr>
          <p:nvPr/>
        </p:nvCxnSpPr>
        <p:spPr>
          <a:xfrm>
            <a:off x="6017617" y="3989832"/>
            <a:ext cx="1530241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550041" y="4614672"/>
            <a:ext cx="12954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92%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7856" y="3563112"/>
            <a:ext cx="1295400" cy="85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84%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36750" y="4037849"/>
            <a:ext cx="168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3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  <p:bldP spid="34" grpId="0" animBg="1"/>
      <p:bldP spid="35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Accommodation Practices: Flexible Work Schedule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28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3463498" y="4480560"/>
            <a:ext cx="1260902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3460963" y="3233928"/>
            <a:ext cx="12612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>
            <a:off x="3458307" y="1978152"/>
            <a:ext cx="4085495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4078224"/>
            <a:ext cx="1295400" cy="804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57528"/>
            <a:ext cx="1295400" cy="841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2392680"/>
            <a:ext cx="1295400" cy="1682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2%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186" y="429463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3028889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Sometimes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1922252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29000" y="4107881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24400" y="4099560"/>
            <a:ext cx="1295400" cy="768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2511552"/>
            <a:ext cx="1295400" cy="1444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90%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1780032"/>
            <a:ext cx="1295400" cy="402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48%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5459" y="2861249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1" y="1603248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cxnSp>
        <p:nvCxnSpPr>
          <p:cNvPr id="31" name="Straight Connector 30"/>
          <p:cNvCxnSpPr>
            <a:stCxn id="25" idx="3"/>
            <a:endCxn id="34" idx="1"/>
          </p:cNvCxnSpPr>
          <p:nvPr/>
        </p:nvCxnSpPr>
        <p:spPr>
          <a:xfrm flipV="1">
            <a:off x="6019802" y="4479037"/>
            <a:ext cx="1530241" cy="45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  <a:endCxn id="35" idx="1"/>
          </p:cNvCxnSpPr>
          <p:nvPr/>
        </p:nvCxnSpPr>
        <p:spPr>
          <a:xfrm>
            <a:off x="6017617" y="3233929"/>
            <a:ext cx="1530241" cy="152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28946" y="4142232"/>
            <a:ext cx="153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7550041" y="4126992"/>
            <a:ext cx="1295400" cy="704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86%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7856" y="2627376"/>
            <a:ext cx="1295400" cy="1216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79%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036750" y="2891801"/>
            <a:ext cx="168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18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  <p:bldP spid="33" grpId="0"/>
      <p:bldP spid="34" grpId="0" animBg="1"/>
      <p:bldP spid="35" grpId="0" animBg="1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Accommodation Practices: Work from Home     (At Least Some of the Time)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29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>
            <a:off x="3463498" y="4529328"/>
            <a:ext cx="1260902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 flipV="1">
            <a:off x="3460963" y="3614928"/>
            <a:ext cx="1261252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>
            <a:off x="3458307" y="2284476"/>
            <a:ext cx="4085495" cy="192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4236720"/>
            <a:ext cx="1295400" cy="585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18%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57528"/>
            <a:ext cx="1295400" cy="1453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3005328"/>
            <a:ext cx="1295400" cy="1225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38%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6186" y="432428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3409889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Sometimes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093976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470422" y="4150553"/>
            <a:ext cx="133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724400" y="4285488"/>
            <a:ext cx="1295400" cy="493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</a:t>
            </a:r>
            <a:r>
              <a:rPr lang="en-US" sz="2000" b="1" dirty="0" smtClean="0">
                <a:solidFill>
                  <a:schemeClr val="tx1"/>
                </a:solidFill>
              </a:rPr>
              <a:t>5%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3276600"/>
            <a:ext cx="1295400" cy="676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74%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2135528"/>
            <a:ext cx="1295400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21%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5459" y="3242249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Effective?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1" y="1898081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  <p:cxnSp>
        <p:nvCxnSpPr>
          <p:cNvPr id="31" name="Straight Connector 30"/>
          <p:cNvCxnSpPr>
            <a:stCxn id="25" idx="3"/>
            <a:endCxn id="34" idx="1"/>
          </p:cNvCxnSpPr>
          <p:nvPr/>
        </p:nvCxnSpPr>
        <p:spPr>
          <a:xfrm flipV="1">
            <a:off x="6019802" y="4527805"/>
            <a:ext cx="1530241" cy="45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3"/>
            <a:endCxn id="35" idx="1"/>
          </p:cNvCxnSpPr>
          <p:nvPr/>
        </p:nvCxnSpPr>
        <p:spPr>
          <a:xfrm flipV="1">
            <a:off x="6017617" y="3611880"/>
            <a:ext cx="1530241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28946" y="3721608"/>
            <a:ext cx="153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effective PWD?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7550041" y="4312920"/>
            <a:ext cx="1295400" cy="429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87%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47856" y="3300984"/>
            <a:ext cx="1295400" cy="621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  <a:r>
              <a:rPr lang="en-US" sz="2000" b="1" dirty="0" smtClean="0"/>
              <a:t>9%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869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9" grpId="0"/>
      <p:bldP spid="30" grpId="0"/>
      <p:bldP spid="33" grpId="0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143001"/>
            <a:ext cx="8648700" cy="28971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/>
              <a:t>3,085 supervisors from across the </a:t>
            </a:r>
            <a:r>
              <a:rPr lang="en-US" sz="2800" dirty="0" smtClean="0"/>
              <a:t>country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/>
              <a:t>Drawn from </a:t>
            </a:r>
            <a:r>
              <a:rPr lang="en-US" sz="2800" dirty="0" err="1" smtClean="0"/>
              <a:t>Qualtrics</a:t>
            </a:r>
            <a:r>
              <a:rPr lang="en-US" sz="2800" dirty="0" smtClean="0"/>
              <a:t> </a:t>
            </a:r>
            <a:r>
              <a:rPr lang="en-US" sz="2800" dirty="0"/>
              <a:t>Business-to-Business </a:t>
            </a:r>
            <a:r>
              <a:rPr lang="en-US" sz="2800" dirty="0" smtClean="0"/>
              <a:t>panel 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Subject areas: </a:t>
            </a:r>
            <a:endParaRPr lang="en-US" sz="2800" dirty="0"/>
          </a:p>
          <a:p>
            <a:pPr lvl="1" eaLnBrk="1" hangingPunct="1">
              <a:spcBef>
                <a:spcPts val="600"/>
              </a:spcBef>
            </a:pPr>
            <a:r>
              <a:rPr lang="en-US" sz="2400" dirty="0"/>
              <a:t>Recruiting &amp; </a:t>
            </a:r>
            <a:r>
              <a:rPr lang="en-US" sz="2400" dirty="0" smtClean="0"/>
              <a:t>hiring, Onboarding &amp; training, Retention </a:t>
            </a:r>
            <a:r>
              <a:rPr lang="en-US" sz="2400" dirty="0"/>
              <a:t>&amp; accommodation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Within </a:t>
            </a:r>
            <a:r>
              <a:rPr lang="en-US" sz="2800" dirty="0"/>
              <a:t>each subject area: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/>
              <a:t>Processes and practices and their effectiveness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/>
              <a:t>Supervisor’s and upper management commitment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400" dirty="0"/>
              <a:t>Open-ended question to obtain examples</a:t>
            </a:r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Description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3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425459" y="2916937"/>
            <a:ext cx="137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</a:t>
            </a:r>
          </a:p>
          <a:p>
            <a:r>
              <a:rPr lang="en-US" dirty="0" smtClean="0"/>
              <a:t>for retaining PWD?</a:t>
            </a:r>
            <a:endParaRPr lang="en-US" dirty="0"/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Retention Practices: Cultural Competence Training for Employees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30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7" idx="3"/>
            <a:endCxn id="25" idx="1"/>
          </p:cNvCxnSpPr>
          <p:nvPr/>
        </p:nvCxnSpPr>
        <p:spPr>
          <a:xfrm flipV="1">
            <a:off x="3463498" y="4070605"/>
            <a:ext cx="1260902" cy="1228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26" idx="1"/>
          </p:cNvCxnSpPr>
          <p:nvPr/>
        </p:nvCxnSpPr>
        <p:spPr>
          <a:xfrm>
            <a:off x="3460963" y="2958084"/>
            <a:ext cx="1261252" cy="304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8" idx="3"/>
            <a:endCxn id="27" idx="1"/>
          </p:cNvCxnSpPr>
          <p:nvPr/>
        </p:nvCxnSpPr>
        <p:spPr>
          <a:xfrm flipV="1">
            <a:off x="3458307" y="2039517"/>
            <a:ext cx="4085495" cy="264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68098" y="3387949"/>
            <a:ext cx="1295400" cy="1389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3%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2905" y="1557528"/>
            <a:ext cx="1295400" cy="969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30%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5563" y="2523744"/>
            <a:ext cx="1295400" cy="868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27%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4906" y="3886200"/>
            <a:ext cx="143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Regularly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9116" y="2761488"/>
            <a:ext cx="151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In the past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1890448"/>
            <a:ext cx="125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34994" y="2953630"/>
            <a:ext cx="210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Uses Practice?</a:t>
            </a:r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4724400" y="3416808"/>
            <a:ext cx="1295400" cy="13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94%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2215" y="2590800"/>
            <a:ext cx="1295400" cy="74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85%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7543800" y="1650896"/>
            <a:ext cx="1295400" cy="777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80%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flipH="1">
            <a:off x="461616" y="1557529"/>
            <a:ext cx="266366" cy="3208897"/>
          </a:xfrm>
          <a:prstGeom prst="rightBrace">
            <a:avLst>
              <a:gd name="adj1" fmla="val 45217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801" y="1661160"/>
            <a:ext cx="137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Feasible?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04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  <p:bldP spid="26" grpId="0" animBg="1"/>
      <p:bldP spid="27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143001"/>
            <a:ext cx="8648700" cy="28971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Investigate difference by company size, years of experience, and other factors.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Analyze responses in relation to disability type.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Examine open-ended responses for unique practices and experiences.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Re-contact respondents with follow-up questions.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Areas of Future Analyses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31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1500" y="381000"/>
            <a:ext cx="7620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5000"/>
              </a:lnSpc>
            </a:pP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Findings to Improve Corporate Culture and Practices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32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5874" y="1864873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Underutilized </a:t>
            </a:r>
            <a:r>
              <a:rPr lang="en-US" sz="2800" dirty="0">
                <a:latin typeface="+mj-lt"/>
              </a:rPr>
              <a:t>Effective Practices Seen as Feasible </a:t>
            </a:r>
            <a:endParaRPr lang="en-US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Common Practices are Effective for Many - Universal </a:t>
            </a:r>
            <a:r>
              <a:rPr lang="en-US" sz="2800" dirty="0" smtClean="0">
                <a:latin typeface="+mj-lt"/>
              </a:rPr>
              <a:t>Design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Upper Management’s Commitment is Key to Success of Employees with Disabilities and their Supervisors 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0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1577" y="0"/>
            <a:ext cx="9305637" cy="5988242"/>
          </a:xfrm>
          <a:prstGeom prst="rect">
            <a:avLst/>
          </a:prstGeom>
          <a:solidFill>
            <a:srgbClr val="1652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33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6545" y="4120085"/>
            <a:ext cx="2162849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>
                <a:solidFill>
                  <a:schemeClr val="bg1"/>
                </a:solidFill>
              </a:rPr>
              <a:t>Rodger </a:t>
            </a:r>
            <a:r>
              <a:rPr lang="en-US" sz="1600" b="1" baseline="30000" dirty="0" err="1">
                <a:solidFill>
                  <a:schemeClr val="bg1"/>
                </a:solidFill>
              </a:rPr>
              <a:t>DeRose</a:t>
            </a:r>
            <a:endParaRPr lang="en-US" sz="1600" b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</a:rPr>
              <a:t>President &amp; Chief Executive Officer</a:t>
            </a: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</a:rPr>
              <a:t>Kessler Foundation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pic>
        <p:nvPicPr>
          <p:cNvPr id="5" name="Picture 4" descr="DeRose_Rodger_01_19APR17_4x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3" y="1717190"/>
            <a:ext cx="1551711" cy="232756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sx="0" sy="0" algn="tl" rotWithShape="0">
              <a:schemeClr val="bg1"/>
            </a:outerShdw>
          </a:effectLst>
        </p:spPr>
      </p:pic>
      <p:pic>
        <p:nvPicPr>
          <p:cNvPr id="7" name="Picture 6" descr="Elaine_Katz_Headshot_4x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46" y="1721041"/>
            <a:ext cx="1549144" cy="232371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9" name="Picture 8" descr="IMG_5304_EDITED_JO_4x6_CYM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0" y="1694102"/>
            <a:ext cx="1567103" cy="23506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369733" y="4149334"/>
            <a:ext cx="2464570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>
                <a:solidFill>
                  <a:schemeClr val="bg1"/>
                </a:solidFill>
              </a:rPr>
              <a:t>Elaine E. Katz, MS, CCC-SLP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Senior VP for Grants and </a:t>
            </a:r>
            <a:r>
              <a:rPr lang="en-US" sz="1400" baseline="30000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</a:rPr>
              <a:t>Kessler </a:t>
            </a:r>
            <a:r>
              <a:rPr lang="en-US" sz="1400" baseline="30000" dirty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8377" y="4147795"/>
            <a:ext cx="2162849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30000" dirty="0">
                <a:solidFill>
                  <a:schemeClr val="bg1"/>
                </a:solidFill>
              </a:rPr>
              <a:t>John O’Neill, PhD, CRC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Director of Employment Research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Kessler Foundation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53880" y="344822"/>
            <a:ext cx="6927273" cy="60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3247" y="539454"/>
            <a:ext cx="652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>
                <a:solidFill>
                  <a:srgbClr val="273E7D"/>
                </a:solidFill>
              </a:rPr>
              <a:t>MEET OUR EXPERTS:</a:t>
            </a:r>
            <a:r>
              <a:rPr lang="en-US" sz="3600" b="1" baseline="30000" dirty="0">
                <a:solidFill>
                  <a:srgbClr val="273E7D"/>
                </a:solidFill>
              </a:rPr>
              <a:t> </a:t>
            </a:r>
            <a:r>
              <a:rPr lang="en-US" sz="3600" b="1" baseline="30000" dirty="0" smtClean="0">
                <a:solidFill>
                  <a:srgbClr val="273E7D"/>
                </a:solidFill>
              </a:rPr>
              <a:t>Kessler Foundation</a:t>
            </a:r>
            <a:endParaRPr lang="en-US" sz="3600" baseline="30000" dirty="0">
              <a:solidFill>
                <a:srgbClr val="273E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697" y="0"/>
            <a:ext cx="9228667" cy="5988242"/>
          </a:xfrm>
          <a:prstGeom prst="rect">
            <a:avLst/>
          </a:prstGeom>
          <a:solidFill>
            <a:srgbClr val="1652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34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69999" y="4197054"/>
            <a:ext cx="2894062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>
                <a:solidFill>
                  <a:schemeClr val="bg1"/>
                </a:solidFill>
              </a:rPr>
              <a:t>Andrew </a:t>
            </a:r>
            <a:r>
              <a:rPr lang="en-US" sz="1600" b="1" baseline="30000" dirty="0" err="1">
                <a:solidFill>
                  <a:schemeClr val="bg1"/>
                </a:solidFill>
              </a:rPr>
              <a:t>Houtenville</a:t>
            </a:r>
            <a:r>
              <a:rPr lang="en-US" sz="1600" b="1" baseline="30000" dirty="0">
                <a:solidFill>
                  <a:schemeClr val="bg1"/>
                </a:solidFill>
              </a:rPr>
              <a:t>, PhD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Director of </a:t>
            </a:r>
            <a:r>
              <a:rPr lang="en-US" sz="1400" baseline="30000" dirty="0" smtClean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</a:rPr>
              <a:t> University of New Hampshire-</a:t>
            </a:r>
            <a:r>
              <a:rPr lang="en-US" sz="1400" baseline="30000" dirty="0">
                <a:solidFill>
                  <a:schemeClr val="bg1"/>
                </a:solidFill>
              </a:rPr>
              <a:t>Institute on Disability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5974" y="4226303"/>
            <a:ext cx="3034147" cy="54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>
                <a:solidFill>
                  <a:schemeClr val="bg1"/>
                </a:solidFill>
              </a:rPr>
              <a:t>Kimberly </a:t>
            </a:r>
            <a:r>
              <a:rPr lang="en-US" sz="1600" b="1" baseline="30000" smtClean="0">
                <a:solidFill>
                  <a:schemeClr val="bg1"/>
                </a:solidFill>
              </a:rPr>
              <a:t>Phillips</a:t>
            </a:r>
            <a:r>
              <a:rPr lang="en-US" sz="1600" b="1" baseline="30000" dirty="0">
                <a:solidFill>
                  <a:schemeClr val="bg1"/>
                </a:solidFill>
              </a:rPr>
              <a:t>, PhD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Project </a:t>
            </a:r>
            <a:r>
              <a:rPr lang="en-US" sz="1400" baseline="30000" dirty="0" smtClean="0">
                <a:solidFill>
                  <a:schemeClr val="bg1"/>
                </a:solidFill>
              </a:rPr>
              <a:t>Director</a:t>
            </a: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University of New Hampshire-Institute on Disability</a:t>
            </a:r>
          </a:p>
        </p:txBody>
      </p:sp>
      <p:pic>
        <p:nvPicPr>
          <p:cNvPr id="13" name="Picture 12" descr="IMG_5294_EDITED_KP_4x6_CYM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10" y="1809558"/>
            <a:ext cx="1554275" cy="23314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 descr="IMG_5310_EDITED_AH_4x6_CYM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67" y="1770304"/>
            <a:ext cx="1544526" cy="23167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0" y="344822"/>
            <a:ext cx="8474364" cy="60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4824" y="539454"/>
            <a:ext cx="803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smtClean="0">
                <a:solidFill>
                  <a:srgbClr val="273E7D"/>
                </a:solidFill>
              </a:rPr>
              <a:t>MEET OUR EXPERTS:</a:t>
            </a:r>
            <a:r>
              <a:rPr lang="en-US" sz="3600" b="1" baseline="30000" dirty="0" smtClean="0">
                <a:solidFill>
                  <a:srgbClr val="273E7D"/>
                </a:solidFill>
              </a:rPr>
              <a:t> University of New Hampshire</a:t>
            </a:r>
            <a:endParaRPr lang="en-US" sz="3600" baseline="30000" dirty="0">
              <a:solidFill>
                <a:srgbClr val="273E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Demographics of Respondents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4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1171"/>
              </p:ext>
            </p:extLst>
          </p:nvPr>
        </p:nvGraphicFramePr>
        <p:xfrm>
          <a:off x="2362203" y="1348647"/>
          <a:ext cx="4343399" cy="413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535">
                  <a:extLst>
                    <a:ext uri="{9D8B030D-6E8A-4147-A177-3AD203B41FA5}">
                      <a16:colId xmlns="" xmlns:a16="http://schemas.microsoft.com/office/drawing/2014/main" val="683000837"/>
                    </a:ext>
                  </a:extLst>
                </a:gridCol>
                <a:gridCol w="1190932"/>
                <a:gridCol w="1190932">
                  <a:extLst>
                    <a:ext uri="{9D8B030D-6E8A-4147-A177-3AD203B41FA5}">
                      <a16:colId xmlns="" xmlns:a16="http://schemas.microsoft.com/office/drawing/2014/main" val="2884991740"/>
                    </a:ext>
                  </a:extLst>
                </a:gridCol>
              </a:tblGrid>
              <a:tr h="413775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#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11556355"/>
                  </a:ext>
                </a:extLst>
              </a:tr>
              <a:tr h="41377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Male</a:t>
                      </a:r>
                      <a:endParaRPr lang="en-US" sz="20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</a:rPr>
                        <a:t>1,265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41</a:t>
                      </a:r>
                      <a:endParaRPr lang="en-US" sz="20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8854881"/>
                  </a:ext>
                </a:extLst>
              </a:tr>
              <a:tr h="413775">
                <a:tc>
                  <a:txBody>
                    <a:bodyPr/>
                    <a:lstStyle/>
                    <a:p>
                      <a:pPr marL="0" lvl="0" indent="-171450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Female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1,820</a:t>
                      </a:r>
                    </a:p>
                  </a:txBody>
                  <a:tcPr marL="6350" marR="6350" marT="6351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71450" algn="ctr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59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marL="0" lvl="0" indent="-171450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White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2,375</a:t>
                      </a:r>
                    </a:p>
                  </a:txBody>
                  <a:tcPr marL="6350" marR="6350" marT="6351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-171450" algn="ctr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77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marL="0" lvl="0" indent="-171450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Non-white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1,018</a:t>
                      </a:r>
                    </a:p>
                  </a:txBody>
                  <a:tcPr marL="6350" marR="6350" marT="6351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71450" algn="ctr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33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marL="0" lvl="0" indent="-171450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18</a:t>
                      </a: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– 34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833</a:t>
                      </a:r>
                    </a:p>
                  </a:txBody>
                  <a:tcPr marL="6350" marR="6350" marT="6351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-171450" algn="ctr"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36427272"/>
                  </a:ext>
                </a:extLst>
              </a:tr>
              <a:tr h="413775">
                <a:tc>
                  <a:txBody>
                    <a:bodyPr/>
                    <a:lstStyle/>
                    <a:p>
                      <a:pPr marL="0" lvl="0" indent="-171450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35 – 54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1,481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marL="0" lvl="0" indent="-171450"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48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22223"/>
                  </a:ext>
                </a:extLst>
              </a:tr>
              <a:tr h="413775">
                <a:tc>
                  <a:txBody>
                    <a:bodyPr/>
                    <a:lstStyle/>
                    <a:p>
                      <a:pPr marL="0" lvl="0" indent="-171450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55 +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740</a:t>
                      </a:r>
                    </a:p>
                  </a:txBody>
                  <a:tcPr marL="6350" marR="6350" marT="6351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171450"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4050878"/>
                  </a:ext>
                </a:extLst>
              </a:tr>
              <a:tr h="413775">
                <a:tc>
                  <a:txBody>
                    <a:bodyPr/>
                    <a:lstStyle/>
                    <a:p>
                      <a:pPr marL="0" lvl="0" indent="-171450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&lt; College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740</a:t>
                      </a:r>
                    </a:p>
                  </a:txBody>
                  <a:tcPr marL="6350" marR="6350" marT="6351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-171450"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24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3775">
                <a:tc>
                  <a:txBody>
                    <a:bodyPr/>
                    <a:lstStyle/>
                    <a:p>
                      <a:pPr marL="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College</a:t>
                      </a: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+</a:t>
                      </a:r>
                      <a:endParaRPr lang="en-US" sz="2000" b="0" dirty="0" smtClean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</a:rPr>
                        <a:t>2,345</a:t>
                      </a:r>
                    </a:p>
                  </a:txBody>
                  <a:tcPr marL="6350" marR="6350" marT="6351" marB="0" anchor="ctr"/>
                </a:tc>
                <a:tc>
                  <a:txBody>
                    <a:bodyPr/>
                    <a:lstStyle/>
                    <a:p>
                      <a:pPr marL="0" lvl="0" indent="-171450"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76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9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Own/Family Experience with Disability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5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62543"/>
              </p:ext>
            </p:extLst>
          </p:nvPr>
        </p:nvGraphicFramePr>
        <p:xfrm>
          <a:off x="2726513" y="1371600"/>
          <a:ext cx="3614777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289">
                  <a:extLst>
                    <a:ext uri="{9D8B030D-6E8A-4147-A177-3AD203B41FA5}">
                      <a16:colId xmlns:a16="http://schemas.microsoft.com/office/drawing/2014/main" xmlns="" val="683000837"/>
                    </a:ext>
                  </a:extLst>
                </a:gridCol>
                <a:gridCol w="1083488">
                  <a:extLst>
                    <a:ext uri="{9D8B030D-6E8A-4147-A177-3AD203B41FA5}">
                      <a16:colId xmlns:a16="http://schemas.microsoft.com/office/drawing/2014/main" xmlns="" val="28849917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9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556355"/>
                  </a:ext>
                </a:extLst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/>
                        <a:t>Any experience</a:t>
                      </a:r>
                      <a:endParaRPr lang="en-US" sz="2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/>
                        <a:t>45</a:t>
                      </a:r>
                      <a:endParaRPr lang="en-US" sz="2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854881"/>
                  </a:ext>
                </a:extLst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 -</a:t>
                      </a:r>
                      <a:r>
                        <a:rPr lang="en-US" sz="2300" b="0" baseline="0" dirty="0" smtClean="0">
                          <a:solidFill>
                            <a:schemeClr val="tx2"/>
                          </a:solidFill>
                        </a:rPr>
                        <a:t> Own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/>
                        <a:t>18</a:t>
                      </a:r>
                      <a:endParaRPr lang="en-US" sz="2300" b="0" dirty="0"/>
                    </a:p>
                  </a:txBody>
                  <a:tcPr/>
                </a:tc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 - Someone close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/>
                        <a:t>39</a:t>
                      </a:r>
                      <a:endParaRPr lang="en-US" sz="2300" b="0" dirty="0"/>
                    </a:p>
                  </a:txBody>
                  <a:tcPr/>
                </a:tc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 - Hearing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/>
                        <a:t>14</a:t>
                      </a:r>
                      <a:endParaRPr lang="en-US" sz="23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7272"/>
                  </a:ext>
                </a:extLst>
              </a:tr>
              <a:tr h="438151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 - Vision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922223"/>
                  </a:ext>
                </a:extLst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 -</a:t>
                      </a:r>
                      <a:r>
                        <a:rPr lang="en-US" sz="23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Ambulatory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18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050878"/>
                  </a:ext>
                </a:extLst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 - Cognitive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21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694511"/>
                  </a:ext>
                </a:extLst>
              </a:tr>
              <a:tr h="438151"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chemeClr val="tx2"/>
                          </a:solidFill>
                        </a:rPr>
                        <a:t>No experience</a:t>
                      </a:r>
                      <a:endParaRPr lang="en-US" sz="2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55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Company Size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(Number of Employees)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6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981200" y="1348649"/>
          <a:ext cx="4724400" cy="287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683000837"/>
                    </a:ext>
                  </a:extLst>
                </a:gridCol>
                <a:gridCol w="1295400"/>
                <a:gridCol w="1295400">
                  <a:extLst>
                    <a:ext uri="{9D8B030D-6E8A-4147-A177-3AD203B41FA5}">
                      <a16:colId xmlns="" xmlns:a16="http://schemas.microsoft.com/office/drawing/2014/main" val="2884991740"/>
                    </a:ext>
                  </a:extLst>
                </a:gridCol>
              </a:tblGrid>
              <a:tr h="545959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#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11556355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 –</a:t>
                      </a:r>
                      <a:r>
                        <a:rPr lang="en-US" sz="2800" b="0" baseline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99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692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22.4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8854881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0" lvl="0" indent="-171450">
                        <a:buFontTx/>
                        <a:buNone/>
                      </a:pPr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r>
                        <a:rPr lang="en-US" sz="2800" b="0" baseline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– 499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171450" algn="ctr">
                        <a:buFontTx/>
                        <a:buNone/>
                      </a:pPr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910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29.5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27272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0" lvl="0" indent="-171450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500 – 999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171450" algn="ctr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401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13.0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22223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0" lvl="0" indent="-171450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1,000</a:t>
                      </a:r>
                      <a:r>
                        <a:rPr lang="en-US" sz="2800" b="0" baseline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+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171450" algn="ctr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1,082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35.1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405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Supervisory Experience of Respondents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7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75602"/>
              </p:ext>
            </p:extLst>
          </p:nvPr>
        </p:nvGraphicFramePr>
        <p:xfrm>
          <a:off x="817035" y="1353312"/>
          <a:ext cx="214418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7">
                  <a:extLst>
                    <a:ext uri="{9D8B030D-6E8A-4147-A177-3AD203B41FA5}">
                      <a16:colId xmlns="" xmlns:a16="http://schemas.microsoft.com/office/drawing/2014/main" val="3649806863"/>
                    </a:ext>
                  </a:extLst>
                </a:gridCol>
                <a:gridCol w="675216">
                  <a:extLst>
                    <a:ext uri="{9D8B030D-6E8A-4147-A177-3AD203B41FA5}">
                      <a16:colId xmlns="" xmlns:a16="http://schemas.microsoft.com/office/drawing/2014/main" val="534267056"/>
                    </a:ext>
                  </a:extLst>
                </a:gridCol>
              </a:tblGrid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How long at employer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28115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Years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16147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to</a:t>
                      </a:r>
                      <a:r>
                        <a:rPr lang="en-US" sz="2000" baseline="0" dirty="0" smtClean="0"/>
                        <a:t> 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38995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to 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8278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 to 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1764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r>
                        <a:rPr lang="en-US" sz="2000" baseline="0" dirty="0" smtClean="0"/>
                        <a:t> or 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864875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4818"/>
              </p:ext>
            </p:extLst>
          </p:nvPr>
        </p:nvGraphicFramePr>
        <p:xfrm>
          <a:off x="3494616" y="1383792"/>
          <a:ext cx="214418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584">
                  <a:extLst>
                    <a:ext uri="{9D8B030D-6E8A-4147-A177-3AD203B41FA5}">
                      <a16:colId xmlns="" xmlns:a16="http://schemas.microsoft.com/office/drawing/2014/main" val="364980686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534267056"/>
                    </a:ext>
                  </a:extLst>
                </a:gridCol>
              </a:tblGrid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How long supervising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28115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Years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16147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or fewer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38995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to 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8278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to 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1764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r>
                        <a:rPr lang="en-US" sz="2000" baseline="0" dirty="0" smtClean="0"/>
                        <a:t> or 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864875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94662"/>
              </p:ext>
            </p:extLst>
          </p:nvPr>
        </p:nvGraphicFramePr>
        <p:xfrm>
          <a:off x="6172200" y="1383792"/>
          <a:ext cx="2133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364980686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534267056"/>
                    </a:ext>
                  </a:extLst>
                </a:gridCol>
              </a:tblGrid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How many supervised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428115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Number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%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16147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to 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38995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to 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88278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 to 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1764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r>
                        <a:rPr lang="en-US" sz="2000" baseline="0" dirty="0" smtClean="0"/>
                        <a:t> or 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864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Experience Hiring People with Disabilities</a:t>
            </a:r>
            <a:endParaRPr lang="en-US" sz="3200" b="1" u="sng" dirty="0" smtClean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8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46176"/>
              </p:ext>
            </p:extLst>
          </p:nvPr>
        </p:nvGraphicFramePr>
        <p:xfrm>
          <a:off x="1219200" y="1371600"/>
          <a:ext cx="6400802" cy="434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4">
                  <a:extLst>
                    <a:ext uri="{9D8B030D-6E8A-4147-A177-3AD203B41FA5}">
                      <a16:colId xmlns="" xmlns:a16="http://schemas.microsoft.com/office/drawing/2014/main" val="3703543689"/>
                    </a:ext>
                  </a:extLst>
                </a:gridCol>
                <a:gridCol w="1025236">
                  <a:extLst>
                    <a:ext uri="{9D8B030D-6E8A-4147-A177-3AD203B41FA5}">
                      <a16:colId xmlns="" xmlns:a16="http://schemas.microsoft.com/office/drawing/2014/main" val="951492991"/>
                    </a:ext>
                  </a:extLst>
                </a:gridCol>
                <a:gridCol w="1981201">
                  <a:extLst>
                    <a:ext uri="{9D8B030D-6E8A-4147-A177-3AD203B41FA5}">
                      <a16:colId xmlns="" xmlns:a16="http://schemas.microsoft.com/office/drawing/2014/main" val="799035011"/>
                    </a:ext>
                  </a:extLst>
                </a:gridCol>
                <a:gridCol w="1981201">
                  <a:extLst>
                    <a:ext uri="{9D8B030D-6E8A-4147-A177-3AD203B41FA5}">
                      <a16:colId xmlns="" xmlns:a16="http://schemas.microsoft.com/office/drawing/2014/main" val="1018343793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</a:t>
                      </a:r>
                      <a:r>
                        <a:rPr lang="en-US" sz="2000" baseline="0" dirty="0" smtClean="0"/>
                        <a:t>Hired</a:t>
                      </a:r>
                      <a:endParaRPr lang="en-US" sz="2000" dirty="0"/>
                    </a:p>
                  </a:txBody>
                  <a:tcPr anchor="ctr" anchorCtr="1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Hired any People</a:t>
                      </a:r>
                      <a:r>
                        <a:rPr lang="en-US" sz="2000" baseline="0" dirty="0" smtClean="0"/>
                        <a:t> w/ Disabilities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Avg.</a:t>
                      </a:r>
                      <a:r>
                        <a:rPr lang="en-US" sz="2000" baseline="0" dirty="0" smtClean="0"/>
                        <a:t> # People w/ Disabilities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09039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None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6954483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 to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13954454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 to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3712150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 to</a:t>
                      </a:r>
                      <a:r>
                        <a:rPr lang="en-US" sz="2000" b="1" baseline="0" dirty="0" smtClean="0"/>
                        <a:t> 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27103656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21 to 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5.4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4303494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&gt;</a:t>
                      </a:r>
                      <a:r>
                        <a:rPr lang="en-US" sz="2000" b="1" baseline="0" dirty="0" smtClean="0"/>
                        <a:t> 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12.8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07574553"/>
                  </a:ext>
                </a:extLst>
              </a:tr>
              <a:tr h="4769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940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tx1"/>
                </a:solidFill>
                <a:latin typeface="Microsoft Sans Serif" pitchFamily="34" charset="0"/>
              </a:rPr>
              <a:t>Experience Supervising People with Disabilities</a:t>
            </a:r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4343400" y="629085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9</a:t>
            </a:fld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02339"/>
            <a:ext cx="9144000" cy="0"/>
          </a:xfrm>
          <a:prstGeom prst="line">
            <a:avLst/>
          </a:prstGeom>
          <a:ln w="53975">
            <a:solidFill>
              <a:srgbClr val="165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58826"/>
              </p:ext>
            </p:extLst>
          </p:nvPr>
        </p:nvGraphicFramePr>
        <p:xfrm>
          <a:off x="1981200" y="1348649"/>
          <a:ext cx="47244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446">
                  <a:extLst>
                    <a:ext uri="{9D8B030D-6E8A-4147-A177-3AD203B41FA5}">
                      <a16:colId xmlns="" xmlns:a16="http://schemas.microsoft.com/office/drawing/2014/main" val="683000837"/>
                    </a:ext>
                  </a:extLst>
                </a:gridCol>
                <a:gridCol w="1172954">
                  <a:extLst>
                    <a:ext uri="{9D8B030D-6E8A-4147-A177-3AD203B41FA5}">
                      <a16:colId xmlns="" xmlns:a16="http://schemas.microsoft.com/office/drawing/2014/main" val="2884991740"/>
                    </a:ext>
                  </a:extLst>
                </a:gridCol>
              </a:tblGrid>
              <a:tr h="545959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11556355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Experience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51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8854881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285750" lvl="1" indent="0">
                        <a:buFontTx/>
                        <a:buChar char="-"/>
                      </a:pPr>
                      <a:r>
                        <a:rPr lang="en-US" sz="2800" b="0" baseline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Hearing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27272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285750" lvl="1" indent="0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 Vision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0" baseline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22223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285750" lvl="1" indent="0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 Mobility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26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4050878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pPr marL="285750" lvl="1" indent="0"/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 Cognitive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8694511"/>
                  </a:ext>
                </a:extLst>
              </a:tr>
              <a:tr h="58210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Not</a:t>
                      </a:r>
                      <a:r>
                        <a:rPr lang="en-US" sz="2800" b="0" baseline="0" dirty="0" smtClean="0">
                          <a:solidFill>
                            <a:schemeClr val="tx2"/>
                          </a:solidFill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experience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49</a:t>
                      </a:r>
                      <a:endParaRPr lang="en-US" sz="2800" b="0" dirty="0">
                        <a:latin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152194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rimental3">
  <a:themeElements>
    <a:clrScheme name="experiment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imental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riment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17188</TotalTime>
  <Words>7389</Words>
  <Application>Microsoft Office PowerPoint</Application>
  <PresentationFormat>On-screen Show (4:3)</PresentationFormat>
  <Paragraphs>777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Microsoft Sans Serif</vt:lpstr>
      <vt:lpstr>experimental3</vt:lpstr>
      <vt:lpstr>KFNEDS:SP  </vt:lpstr>
      <vt:lpstr>Main Objectives</vt:lpstr>
      <vt:lpstr>Description</vt:lpstr>
      <vt:lpstr>Demographics of Respondents</vt:lpstr>
      <vt:lpstr>Own/Family Experience with Disability</vt:lpstr>
      <vt:lpstr>Company Size (Number of Employees)</vt:lpstr>
      <vt:lpstr>Supervisory Experience of Respondents</vt:lpstr>
      <vt:lpstr>Experience Hiring People with Disabilities</vt:lpstr>
      <vt:lpstr>Experience Supervising People with Disabilities</vt:lpstr>
      <vt:lpstr>Commitment of Upper Management and Importance to Supervisor</vt:lpstr>
      <vt:lpstr>Supporting PwD Learning the Job</vt:lpstr>
      <vt:lpstr>Providing Requested Accommodations</vt:lpstr>
      <vt:lpstr>Organizational Processes</vt:lpstr>
      <vt:lpstr>Recruiting Process</vt:lpstr>
      <vt:lpstr>Organizational Hiring Goals</vt:lpstr>
      <vt:lpstr>“Moderate” to “A Lot” of Effort  Spent on Recruiting</vt:lpstr>
      <vt:lpstr>Process: Supporting New Employees Learn Job</vt:lpstr>
      <vt:lpstr>Process: Request Accommodations</vt:lpstr>
      <vt:lpstr>Centralized Accommodation Fund</vt:lpstr>
      <vt:lpstr>Specific Practices </vt:lpstr>
      <vt:lpstr>Recruiting: Partner with Disability Organizations</vt:lpstr>
      <vt:lpstr>Train Supervisors in Accessible Application &amp; Interview Techniques</vt:lpstr>
      <vt:lpstr>Hiring Practices: Review or Audit Hiring Procedures to Ensure Accessibility</vt:lpstr>
      <vt:lpstr>Training Practices: Short-term Outside Assistance</vt:lpstr>
      <vt:lpstr>Training Practices: Job Shadowing</vt:lpstr>
      <vt:lpstr>Training Practices: Onsite Training by   Supervisor or Coworker</vt:lpstr>
      <vt:lpstr>Accommodation Practices: Job Sharing</vt:lpstr>
      <vt:lpstr>Accommodation Practices: Flexible Work Schedule</vt:lpstr>
      <vt:lpstr>Accommodation Practices: Work from Home     (At Least Some of the Time)</vt:lpstr>
      <vt:lpstr>Retention Practices: Cultural Competence Training for Employees</vt:lpstr>
      <vt:lpstr>Areas of Future Analyses</vt:lpstr>
      <vt:lpstr>Findings to Improve Corporate Culture and Practices</vt:lpstr>
      <vt:lpstr>PowerPoint Presentation</vt:lpstr>
      <vt:lpstr>PowerPoint Presentation</vt:lpstr>
    </vt:vector>
  </TitlesOfParts>
  <Company>New Editions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Houtenville</dc:creator>
  <cp:lastModifiedBy>Laura Viglione  -  Communications Specialist</cp:lastModifiedBy>
  <cp:revision>768</cp:revision>
  <cp:lastPrinted>2017-10-04T14:08:30Z</cp:lastPrinted>
  <dcterms:created xsi:type="dcterms:W3CDTF">2008-09-30T16:04:58Z</dcterms:created>
  <dcterms:modified xsi:type="dcterms:W3CDTF">2017-10-12T14:28:48Z</dcterms:modified>
</cp:coreProperties>
</file>